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tiff" ContentType="image/tif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0" r:id="rId1"/>
  </p:sldMasterIdLst>
  <p:notesMasterIdLst>
    <p:notesMasterId r:id="rId62"/>
  </p:notesMasterIdLst>
  <p:handoutMasterIdLst>
    <p:handoutMasterId r:id="rId63"/>
  </p:handoutMasterIdLst>
  <p:sldIdLst>
    <p:sldId id="256" r:id="rId2"/>
    <p:sldId id="307" r:id="rId3"/>
    <p:sldId id="308" r:id="rId4"/>
    <p:sldId id="309" r:id="rId5"/>
    <p:sldId id="285" r:id="rId6"/>
    <p:sldId id="286" r:id="rId7"/>
    <p:sldId id="305" r:id="rId8"/>
    <p:sldId id="326" r:id="rId9"/>
    <p:sldId id="312" r:id="rId10"/>
    <p:sldId id="310" r:id="rId11"/>
    <p:sldId id="316" r:id="rId12"/>
    <p:sldId id="306" r:id="rId13"/>
    <p:sldId id="315" r:id="rId14"/>
    <p:sldId id="317" r:id="rId15"/>
    <p:sldId id="318" r:id="rId16"/>
    <p:sldId id="319" r:id="rId17"/>
    <p:sldId id="313" r:id="rId18"/>
    <p:sldId id="287" r:id="rId19"/>
    <p:sldId id="288" r:id="rId20"/>
    <p:sldId id="289" r:id="rId21"/>
    <p:sldId id="333" r:id="rId22"/>
    <p:sldId id="335" r:id="rId23"/>
    <p:sldId id="338" r:id="rId24"/>
    <p:sldId id="336" r:id="rId25"/>
    <p:sldId id="267" r:id="rId26"/>
    <p:sldId id="268" r:id="rId27"/>
    <p:sldId id="328" r:id="rId28"/>
    <p:sldId id="291" r:id="rId29"/>
    <p:sldId id="292" r:id="rId30"/>
    <p:sldId id="293" r:id="rId31"/>
    <p:sldId id="294" r:id="rId32"/>
    <p:sldId id="269" r:id="rId33"/>
    <p:sldId id="270" r:id="rId34"/>
    <p:sldId id="275" r:id="rId35"/>
    <p:sldId id="276" r:id="rId36"/>
    <p:sldId id="297" r:id="rId37"/>
    <p:sldId id="296" r:id="rId38"/>
    <p:sldId id="327" r:id="rId39"/>
    <p:sldId id="277" r:id="rId40"/>
    <p:sldId id="278" r:id="rId41"/>
    <p:sldId id="298" r:id="rId42"/>
    <p:sldId id="299" r:id="rId43"/>
    <p:sldId id="279" r:id="rId44"/>
    <p:sldId id="280" r:id="rId45"/>
    <p:sldId id="302" r:id="rId46"/>
    <p:sldId id="281" r:id="rId47"/>
    <p:sldId id="282" r:id="rId48"/>
    <p:sldId id="330" r:id="rId49"/>
    <p:sldId id="329" r:id="rId50"/>
    <p:sldId id="331" r:id="rId51"/>
    <p:sldId id="301" r:id="rId52"/>
    <p:sldId id="283" r:id="rId53"/>
    <p:sldId id="284" r:id="rId54"/>
    <p:sldId id="320" r:id="rId55"/>
    <p:sldId id="321" r:id="rId56"/>
    <p:sldId id="322" r:id="rId57"/>
    <p:sldId id="323" r:id="rId58"/>
    <p:sldId id="324" r:id="rId59"/>
    <p:sldId id="332" r:id="rId60"/>
    <p:sldId id="300" r:id="rId61"/>
  </p:sldIdLst>
  <p:sldSz cx="6858000" cy="9144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0099"/>
    <a:srgbClr val="5BED33"/>
    <a:srgbClr val="CCFF66"/>
    <a:srgbClr val="D8C8B0"/>
    <a:srgbClr val="FFFFFF"/>
    <a:srgbClr val="CCFFCC"/>
    <a:srgbClr val="FFFFCC"/>
    <a:srgbClr val="0066CC"/>
    <a:srgbClr val="CCFF99"/>
  </p:clrMru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0143" autoAdjust="0"/>
  </p:normalViewPr>
  <p:slideViewPr>
    <p:cSldViewPr>
      <p:cViewPr>
        <p:scale>
          <a:sx n="80" d="100"/>
          <a:sy n="80" d="100"/>
        </p:scale>
        <p:origin x="-3186" y="-2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2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Выручка от реализации продукции, работ, услуг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Лист1!$A$2:$A$7</c:f>
              <c:strCache>
                <c:ptCount val="6"/>
                <c:pt idx="0">
                  <c:v>2015 год факт</c:v>
                </c:pt>
                <c:pt idx="1">
                  <c:v>2016 год факт</c:v>
                </c:pt>
                <c:pt idx="2">
                  <c:v>2017 год оценка</c:v>
                </c:pt>
                <c:pt idx="3">
                  <c:v>2018 год прогноз</c:v>
                </c:pt>
                <c:pt idx="4">
                  <c:v>2019 год прогноз</c:v>
                </c:pt>
                <c:pt idx="5">
                  <c:v>2020 год 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453.2</c:v>
                </c:pt>
                <c:pt idx="1">
                  <c:v>341</c:v>
                </c:pt>
                <c:pt idx="2">
                  <c:v>335.2</c:v>
                </c:pt>
                <c:pt idx="3">
                  <c:v>367.3</c:v>
                </c:pt>
                <c:pt idx="4">
                  <c:v>383.9</c:v>
                </c:pt>
                <c:pt idx="5">
                  <c:v>389.4</c:v>
                </c:pt>
              </c:numCache>
            </c:numRef>
          </c:val>
        </c:ser>
        <c:axId val="100280576"/>
        <c:axId val="106429056"/>
      </c:barChart>
      <c:catAx>
        <c:axId val="10028057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6429056"/>
        <c:crosses val="autoZero"/>
        <c:auto val="1"/>
        <c:lblAlgn val="ctr"/>
        <c:lblOffset val="100"/>
      </c:catAx>
      <c:valAx>
        <c:axId val="1064290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0280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823337439630894"/>
          <c:y val="0.12297857427606117"/>
          <c:w val="0.2940098159028105"/>
          <c:h val="0.70216912173157231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solidFill>
      <a:srgbClr val="FFFFCC"/>
    </a:solidFill>
    <a:effectLst>
      <a:innerShdw blurRad="63500" dist="50800" dir="135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Диаграмма: План </a:t>
            </a:r>
            <a:r>
              <a:rPr lang="ru-RU" sz="1400" dirty="0"/>
              <a:t>поступлений налоговых и неналоговых доходов в 2018 году (тыс.рублей)</a:t>
            </a:r>
          </a:p>
        </c:rich>
      </c:tx>
    </c:title>
    <c:plotArea>
      <c:layout>
        <c:manualLayout>
          <c:layoutTarget val="inner"/>
          <c:xMode val="edge"/>
          <c:yMode val="edge"/>
          <c:x val="0.1223210416516428"/>
          <c:y val="0.24677428624048794"/>
          <c:w val="0.64190398597686649"/>
          <c:h val="0.484259899052888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поступлений налоговых и неналоговых доходов в 2018 году (тыс.рублей)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explosion val="4"/>
            <c:spPr>
              <a:solidFill>
                <a:srgbClr val="5BED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explosion val="5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explosion val="1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explosion val="20"/>
          </c:dPt>
          <c:dPt>
            <c:idx val="6"/>
            <c:spPr>
              <a:solidFill>
                <a:schemeClr val="accent6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explosion val="1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explosion val="8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9"/>
            <c:spPr>
              <a:solidFill>
                <a:schemeClr val="tx2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1"/>
              <c:layout>
                <c:manualLayout>
                  <c:x val="7.2197955912630923E-2"/>
                  <c:y val="-7.9366178293662729E-2"/>
                </c:manualLayout>
              </c:layout>
              <c:showCatName val="1"/>
              <c:showPercent val="1"/>
            </c:dLbl>
            <c:dLbl>
              <c:idx val="2"/>
              <c:spPr/>
              <c:txPr>
                <a:bodyPr/>
                <a:lstStyle/>
                <a:p>
                  <a:pPr>
                    <a:defRPr sz="10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4"/>
              <c:layout>
                <c:manualLayout>
                  <c:x val="0.10107713827768326"/>
                  <c:y val="1.244959659508434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4.9247127187297575E-2"/>
                  <c:y val="-6.2247982975421924E-3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-8.4574748354797058E-2"/>
                  <c:y val="-5.7579384252265102E-2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-3.0941981105413296E-2"/>
                  <c:y val="-8.4034777016819565E-2"/>
                </c:manualLayout>
              </c:layout>
              <c:showCatName val="1"/>
              <c:showPercent val="1"/>
            </c:dLbl>
            <c:dLbl>
              <c:idx val="8"/>
              <c:layout>
                <c:manualLayout>
                  <c:x val="-1.03139937018044E-2"/>
                  <c:y val="-6.3804182549807298E-2"/>
                </c:manualLayout>
              </c:layout>
              <c:showCatName val="1"/>
              <c:showPercent val="1"/>
            </c:dLbl>
            <c:dLbl>
              <c:idx val="9"/>
              <c:layout>
                <c:manualLayout>
                  <c:x val="2.0627987403608841E-2"/>
                  <c:y val="9.4928174037518145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Прочие налоговые и неналоговые </a:t>
                    </a:r>
                    <a:r>
                      <a:rPr lang="ru-RU" sz="1000" dirty="0" smtClean="0"/>
                      <a:t>доходы0%</a:t>
                    </a:r>
                    <a:r>
                      <a:rPr lang="ru-RU" sz="1000" dirty="0"/>
                      <a:t>
</a:t>
                    </a:r>
                  </a:p>
                </c:rich>
              </c:tx>
              <c:showCatName val="1"/>
              <c:showPercent val="1"/>
            </c:dLbl>
            <c:dLbl>
              <c:idx val="12"/>
              <c:delete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Налог  на доходы физических лиц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Госпошлина</c:v>
                </c:pt>
                <c:pt idx="6">
                  <c:v>Доходы от использования имущества</c:v>
                </c:pt>
                <c:pt idx="7">
                  <c:v>Доходы от оказания платных услуг</c:v>
                </c:pt>
                <c:pt idx="8">
                  <c:v>Штрафы</c:v>
                </c:pt>
                <c:pt idx="9">
                  <c:v>Прочие налоговые и неналоговые доходы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19000</c:v>
                </c:pt>
                <c:pt idx="1">
                  <c:v>58.8</c:v>
                </c:pt>
                <c:pt idx="2">
                  <c:v>2450</c:v>
                </c:pt>
                <c:pt idx="3">
                  <c:v>3100</c:v>
                </c:pt>
                <c:pt idx="4">
                  <c:v>62</c:v>
                </c:pt>
                <c:pt idx="5">
                  <c:v>750</c:v>
                </c:pt>
                <c:pt idx="6">
                  <c:v>696.6</c:v>
                </c:pt>
                <c:pt idx="7">
                  <c:v>4681.8</c:v>
                </c:pt>
                <c:pt idx="8">
                  <c:v>1084.5999999999999</c:v>
                </c:pt>
                <c:pt idx="9">
                  <c:v>53.5</c:v>
                </c:pt>
                <c:pt idx="12">
                  <c:v>0</c:v>
                </c:pt>
              </c:numCache>
            </c:numRef>
          </c:val>
        </c:ser>
        <c:dLbls>
          <c:showCatName val="1"/>
          <c:showPercent val="1"/>
        </c:dLbls>
        <c:firstSliceAng val="0"/>
        <c:holeSize val="50"/>
      </c:doughnutChart>
    </c:plotArea>
    <c:legend>
      <c:legendPos val="r"/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ayout>
        <c:manualLayout>
          <c:xMode val="edge"/>
          <c:yMode val="edge"/>
          <c:x val="0.34237358941924112"/>
          <c:y val="0.70995809656941766"/>
          <c:w val="0.64937521561932154"/>
          <c:h val="0.22550189580643501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spPr>
    <a:solidFill>
      <a:srgbClr val="D8C8B0"/>
    </a:solidFill>
    <a:effectLst>
      <a:innerShdw blurRad="114300">
        <a:prstClr val="black"/>
      </a:innerShdw>
    </a:effectLst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2705367953466914E-2"/>
          <c:y val="0.29375795788914688"/>
          <c:w val="0.32008449155367169"/>
          <c:h val="0.62072828125818325"/>
        </c:manualLayout>
      </c:layout>
      <c:doughnutChart>
        <c:varyColors val="1"/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8660004506718335"/>
          <c:y val="0.38052767678265453"/>
          <c:w val="0.47240607917387933"/>
          <c:h val="0.25012752236257318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6406657850575487"/>
          <c:y val="0.41313261591998712"/>
          <c:w val="0.60067602841130863"/>
          <c:h val="0.586867384080010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поступлений налоговых и неналоговых доходов в 2019 году (тыс.рублей)2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Pt>
            <c:idx val="0"/>
            <c:spPr>
              <a:solidFill>
                <a:srgbClr val="5BED33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explosion val="19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explosion val="19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explosion val="16"/>
          </c:dPt>
          <c:dPt>
            <c:idx val="6"/>
            <c:explosion val="14"/>
            <c:spPr>
              <a:solidFill>
                <a:srgbClr val="FFFFCC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7"/>
            <c:explosion val="17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8"/>
            <c:explosion val="21"/>
            <c:spPr>
              <a:solidFill>
                <a:schemeClr val="accent5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1"/>
              <c:layout>
                <c:manualLayout>
                  <c:x val="1.8823397664449473E-2"/>
                  <c:y val="-6.3345661361206063E-2"/>
                </c:manualLayout>
              </c:layout>
              <c:showVal val="1"/>
            </c:dLbl>
            <c:dLbl>
              <c:idx val="4"/>
              <c:layout>
                <c:manualLayout>
                  <c:x val="7.5293590657797893E-2"/>
                  <c:y val="2.0434084310066475E-3"/>
                </c:manualLayout>
              </c:layout>
              <c:showVal val="1"/>
            </c:dLbl>
            <c:dLbl>
              <c:idx val="8"/>
              <c:layout>
                <c:manualLayout>
                  <c:x val="-6.2744658881498314E-2"/>
                  <c:y val="-7.7649520378252485E-2"/>
                </c:manualLayout>
              </c:layout>
              <c:showVal val="1"/>
            </c:dLbl>
            <c:dLbl>
              <c:idx val="9"/>
              <c:layout>
                <c:manualLayout>
                  <c:x val="-1.8823397664449473E-2"/>
                  <c:y val="4.699839391315289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Госпошлина</c:v>
                </c:pt>
                <c:pt idx="6">
                  <c:v>Доходы от использования имущества</c:v>
                </c:pt>
                <c:pt idx="7">
                  <c:v>Доходы от платных услуг</c:v>
                </c:pt>
                <c:pt idx="8">
                  <c:v>Штрафы</c:v>
                </c:pt>
                <c:pt idx="9">
                  <c:v>Прочие налоговые и неналоговые доходы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19600</c:v>
                </c:pt>
                <c:pt idx="1">
                  <c:v>66.3</c:v>
                </c:pt>
                <c:pt idx="2">
                  <c:v>2530</c:v>
                </c:pt>
                <c:pt idx="3">
                  <c:v>3100</c:v>
                </c:pt>
                <c:pt idx="4">
                  <c:v>64</c:v>
                </c:pt>
                <c:pt idx="5">
                  <c:v>750</c:v>
                </c:pt>
                <c:pt idx="6">
                  <c:v>696.6</c:v>
                </c:pt>
                <c:pt idx="7">
                  <c:v>5039.9000000000005</c:v>
                </c:pt>
                <c:pt idx="8">
                  <c:v>1756.7</c:v>
                </c:pt>
                <c:pt idx="9">
                  <c:v>52.4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"/>
          <c:y val="2.5018720517397435E-2"/>
          <c:w val="0.60995976766361248"/>
          <c:h val="0.29587813948788844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solidFill>
      <a:srgbClr val="CCFFCC"/>
    </a:solidFill>
    <a:effectLst>
      <a:innerShdw blurRad="114300">
        <a:prstClr val="black"/>
      </a:innerShdw>
    </a:effectLst>
  </c:spPr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6402621217636085E-2"/>
          <c:y val="0.19552471321342585"/>
          <c:w val="0.56959579062836463"/>
          <c:h val="0.579568090315010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поступлений налоговых и неналоговых доходов в 2019 году (тыс.рублей)2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4"/>
          <c:dPt>
            <c:idx val="0"/>
            <c:spPr>
              <a:solidFill>
                <a:srgbClr val="5BED33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explosion val="17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explosion val="14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explosion val="26"/>
          </c:dPt>
          <c:dPt>
            <c:idx val="6"/>
            <c:explosion val="7"/>
            <c:spPr>
              <a:solidFill>
                <a:srgbClr val="FFFFFF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7"/>
            <c:explosion val="1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8"/>
            <c:explosion val="19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1"/>
              <c:layout>
                <c:manualLayout>
                  <c:x val="2.6262442448505896E-2"/>
                  <c:y val="-7.8111153822809323E-2"/>
                </c:manualLayout>
              </c:layout>
              <c:showVal val="1"/>
            </c:dLbl>
            <c:dLbl>
              <c:idx val="4"/>
              <c:layout>
                <c:manualLayout>
                  <c:x val="8.6868078868134857E-2"/>
                  <c:y val="0"/>
                </c:manualLayout>
              </c:layout>
              <c:showVal val="1"/>
            </c:dLbl>
            <c:dLbl>
              <c:idx val="8"/>
              <c:layout>
                <c:manualLayout>
                  <c:x val="-3.8383569732431677E-2"/>
                  <c:y val="-8.2222267181904632E-2"/>
                </c:manualLayout>
              </c:layout>
              <c:showVal val="1"/>
            </c:dLbl>
            <c:dLbl>
              <c:idx val="9"/>
              <c:layout>
                <c:manualLayout>
                  <c:x val="-2.0201878806543451E-3"/>
                  <c:y val="7.4000040463714167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Госпошлина</c:v>
                </c:pt>
                <c:pt idx="6">
                  <c:v>Доходы от использования имущества</c:v>
                </c:pt>
                <c:pt idx="7">
                  <c:v>Доходы от платных услуг</c:v>
                </c:pt>
                <c:pt idx="8">
                  <c:v>Штрафы</c:v>
                </c:pt>
                <c:pt idx="9">
                  <c:v>Прочие налоговые и неналоговые доходы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20000</c:v>
                </c:pt>
                <c:pt idx="1">
                  <c:v>67.099999999999994</c:v>
                </c:pt>
                <c:pt idx="2">
                  <c:v>2580</c:v>
                </c:pt>
                <c:pt idx="3">
                  <c:v>3100</c:v>
                </c:pt>
                <c:pt idx="4">
                  <c:v>67</c:v>
                </c:pt>
                <c:pt idx="5">
                  <c:v>750</c:v>
                </c:pt>
                <c:pt idx="6">
                  <c:v>696.6</c:v>
                </c:pt>
                <c:pt idx="7">
                  <c:v>5065.5</c:v>
                </c:pt>
                <c:pt idx="8">
                  <c:v>1758.8</c:v>
                </c:pt>
                <c:pt idx="9">
                  <c:v>53.2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9167176750851189"/>
          <c:y val="2.4211081151096207E-2"/>
          <c:w val="0.30732831902552693"/>
          <c:h val="0.95789626806149564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solidFill>
      <a:srgbClr val="FFFFFF"/>
    </a:solidFill>
    <a:effectLst>
      <a:innerShdw blurRad="114300">
        <a:prstClr val="black"/>
      </a:innerShdw>
    </a:effectLst>
  </c:spPr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9954894541016533"/>
          <c:y val="1.8445861557091013E-2"/>
          <c:w val="0.52695597532995819"/>
          <c:h val="0.8807265201527315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2018год</c:v>
                </c:pt>
              </c:strCache>
            </c:strRef>
          </c:tx>
          <c:spPr>
            <a:solidFill>
              <a:srgbClr val="0066CC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5"/>
                <c:pt idx="0">
                  <c:v>Налоговые и неналоговые доходы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МБТ от поселений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31937.3</c:v>
                </c:pt>
                <c:pt idx="1">
                  <c:v>78418.899999999994</c:v>
                </c:pt>
                <c:pt idx="2">
                  <c:v>15775.1</c:v>
                </c:pt>
                <c:pt idx="3">
                  <c:v>146980</c:v>
                </c:pt>
                <c:pt idx="4">
                  <c:v>505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2019год</c:v>
                </c:pt>
              </c:strCache>
            </c:strRef>
          </c:tx>
          <c:spPr>
            <a:solidFill>
              <a:srgbClr val="5BED33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5"/>
                <c:pt idx="0">
                  <c:v>Налоговые и неналоговые доходы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МБТ от поселений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33655.9</c:v>
                </c:pt>
                <c:pt idx="1">
                  <c:v>72762.7</c:v>
                </c:pt>
                <c:pt idx="2">
                  <c:v>11946.1</c:v>
                </c:pt>
                <c:pt idx="3">
                  <c:v>146931.6</c:v>
                </c:pt>
                <c:pt idx="4">
                  <c:v>505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2020год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5"/>
                <c:pt idx="0">
                  <c:v>Налоговые и неналоговые доходы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Субвенции</c:v>
                </c:pt>
                <c:pt idx="4">
                  <c:v>МБТ от поселений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34138.199999999997</c:v>
                </c:pt>
                <c:pt idx="1">
                  <c:v>74181.3</c:v>
                </c:pt>
                <c:pt idx="2">
                  <c:v>11867.1</c:v>
                </c:pt>
                <c:pt idx="3">
                  <c:v>146931.6</c:v>
                </c:pt>
                <c:pt idx="4">
                  <c:v>0</c:v>
                </c:pt>
              </c:numCache>
            </c:numRef>
          </c:val>
        </c:ser>
        <c:axId val="118880896"/>
        <c:axId val="118879360"/>
      </c:barChart>
      <c:valAx>
        <c:axId val="118879360"/>
        <c:scaling>
          <c:orientation val="minMax"/>
        </c:scaling>
        <c:axPos val="b"/>
        <c:majorGridlines/>
        <c:numFmt formatCode="General" sourceLinked="1"/>
        <c:tickLblPos val="nextTo"/>
        <c:crossAx val="118880896"/>
        <c:crosses val="autoZero"/>
        <c:crossBetween val="between"/>
      </c:valAx>
      <c:catAx>
        <c:axId val="118880896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8879360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"/>
          <c:y val="4.7123252949029691E-3"/>
          <c:w val="0.18398720223746981"/>
          <c:h val="0.32416832503952936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spPr>
    <a:solidFill>
      <a:srgbClr val="FFFFCC"/>
    </a:solidFill>
    <a:effectLst>
      <a:innerShdw blurRad="114300">
        <a:prstClr val="black"/>
      </a:innerShdw>
    </a:effectLst>
  </c:spPr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 sz="1800"/>
          </a:pPr>
          <a:endParaRPr lang="ru-RU"/>
        </a:p>
      </c:tx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7417694981909446"/>
          <c:w val="0.71800055725977818"/>
          <c:h val="0.825823050180905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14"/>
          <c:dPt>
            <c:idx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3"/>
              <c:layout>
                <c:manualLayout>
                  <c:x val="-7.618994292753356E-2"/>
                  <c:y val="-0.11357945195678612"/>
                </c:manualLayout>
              </c:layout>
              <c:dLblPos val="inEnd"/>
              <c:showVal val="1"/>
            </c:dLbl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МБТ поселений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80263.899999999994</c:v>
                </c:pt>
                <c:pt idx="1">
                  <c:v>90371.6</c:v>
                </c:pt>
                <c:pt idx="2">
                  <c:v>159560.4</c:v>
                </c:pt>
                <c:pt idx="3">
                  <c:v>512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73460803173981293"/>
          <c:y val="0.26107459697672847"/>
          <c:w val="0.26075391381670954"/>
          <c:h val="0.50191898198849516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spPr>
    <a:solidFill>
      <a:srgbClr val="CCFF99"/>
    </a:solidFill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2018 </a:t>
            </a:r>
            <a:r>
              <a:rPr lang="ru-RU" sz="1800" dirty="0"/>
              <a:t>год</a:t>
            </a:r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8.9650166178065302E-2"/>
          <c:w val="0.77494788869687825"/>
          <c:h val="0.884953186179424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5"/>
          <c:dPt>
            <c:idx val="0"/>
            <c:explosion val="23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1"/>
              <c:layout>
                <c:manualLayout>
                  <c:x val="0.10838708420923221"/>
                  <c:y val="0.2438070174736934"/>
                </c:manualLayout>
              </c:layout>
              <c:dLblPos val="inEnd"/>
              <c:showVal val="1"/>
            </c:dLbl>
            <c:dLbl>
              <c:idx val="3"/>
              <c:layout>
                <c:manualLayout>
                  <c:x val="6.5700023249105302E-2"/>
                  <c:y val="-0.11682457915555162"/>
                </c:manualLayout>
              </c:layout>
              <c:dLblPos val="inEnd"/>
              <c:showVal val="1"/>
            </c:dLbl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МБТ поселений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78418.899999999994</c:v>
                </c:pt>
                <c:pt idx="1">
                  <c:v>15775.1</c:v>
                </c:pt>
                <c:pt idx="2">
                  <c:v>146980</c:v>
                </c:pt>
                <c:pt idx="3">
                  <c:v>505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6861786062421777"/>
          <c:y val="0.22447356948882738"/>
          <c:w val="0.22513164625905679"/>
          <c:h val="0.54852919414637269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spPr>
    <a:solidFill>
      <a:srgbClr val="CCECFF"/>
    </a:solidFill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2019 </a:t>
            </a:r>
            <a:r>
              <a:rPr lang="ru-RU" sz="1800" dirty="0"/>
              <a:t>год</a:t>
            </a:r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5.7029837915053803E-2"/>
          <c:w val="0.7729824208659003"/>
          <c:h val="0.942970162084946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5"/>
          <c:dPt>
            <c:idx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0066C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explosion val="19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1"/>
              <c:layout>
                <c:manualLayout>
                  <c:x val="0.14949390316841882"/>
                  <c:y val="0.14545352740710954"/>
                </c:manualLayout>
              </c:layout>
              <c:dLblPos val="inEnd"/>
              <c:showVal val="1"/>
            </c:dLbl>
            <c:dLbl>
              <c:idx val="3"/>
              <c:layout>
                <c:manualLayout>
                  <c:x val="6.4646012180937573E-2"/>
                  <c:y val="-8.8099916265598446E-2"/>
                </c:manualLayout>
              </c:layout>
              <c:dLblPos val="inEnd"/>
              <c:showVal val="1"/>
            </c:dLbl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МБТ поселений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72762.7</c:v>
                </c:pt>
                <c:pt idx="1">
                  <c:v>11946.1</c:v>
                </c:pt>
                <c:pt idx="2">
                  <c:v>146931.6</c:v>
                </c:pt>
                <c:pt idx="3">
                  <c:v>505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2304083133753883"/>
          <c:y val="0.12040903283693392"/>
          <c:w val="0.26909602477927458"/>
          <c:h val="0.39104589413709695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spPr>
    <a:solidFill>
      <a:srgbClr val="D8C8B0"/>
    </a:solidFill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/>
              <a:t>2020 </a:t>
            </a:r>
            <a:r>
              <a:rPr lang="ru-RU" sz="1800" dirty="0"/>
              <a:t>год</a:t>
            </a:r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0702313008968541E-4"/>
          <c:y val="4.9289015589072657E-2"/>
          <c:w val="0.75389134348552134"/>
          <c:h val="0.950710984410927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explosion val="38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explosion val="17"/>
            <c:spPr>
              <a:solidFill>
                <a:srgbClr val="0066C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1"/>
                  </a:pPr>
                  <a:endParaRPr lang="ru-RU"/>
                </a:p>
              </c:txPr>
            </c:dLbl>
            <c:dLbl>
              <c:idx val="1"/>
              <c:layout>
                <c:manualLayout>
                  <c:x val="0.11609867497490366"/>
                  <c:y val="0.13912946099810478"/>
                </c:manualLayout>
              </c:layout>
              <c:spPr/>
              <c:txPr>
                <a:bodyPr/>
                <a:lstStyle/>
                <a:p>
                  <a:pPr>
                    <a:defRPr sz="900" b="1"/>
                  </a:pPr>
                  <a:endParaRPr lang="ru-RU"/>
                </a:p>
              </c:txPr>
              <c:dLblPos val="inEnd"/>
              <c:showVal val="1"/>
            </c:dLbl>
            <c:dLbl>
              <c:idx val="2"/>
              <c:spPr/>
              <c:txPr>
                <a:bodyPr/>
                <a:lstStyle/>
                <a:p>
                  <a:pPr>
                    <a:defRPr sz="900" b="1"/>
                  </a:pPr>
                  <a:endParaRPr lang="ru-RU"/>
                </a:p>
              </c:txPr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74181.3</c:v>
                </c:pt>
                <c:pt idx="1">
                  <c:v>11867.1</c:v>
                </c:pt>
                <c:pt idx="2">
                  <c:v>146931.6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4626694730840981"/>
          <c:y val="0.22447346627664502"/>
          <c:w val="0.25373305269158763"/>
          <c:h val="0.25254188186289944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spPr>
    <a:solidFill>
      <a:schemeClr val="accent6">
        <a:lumMod val="40000"/>
        <a:lumOff val="60000"/>
      </a:schemeClr>
    </a:solidFill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1596239873574202E-2"/>
          <c:y val="9.1904508781255764E-2"/>
          <c:w val="0.56484285192801764"/>
          <c:h val="0.908095491218747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explosion val="24"/>
            <c:spPr>
              <a:solidFill>
                <a:srgbClr val="5BED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9.7740912948206707E-2"/>
                  <c:y val="-7.8677455977113689E-2"/>
                </c:manualLayout>
              </c:layout>
              <c:showVal val="1"/>
            </c:dLbl>
            <c:dLbl>
              <c:idx val="1"/>
              <c:layout>
                <c:manualLayout>
                  <c:x val="4.4379525206419142E-2"/>
                  <c:y val="6.348773747361415E-2"/>
                </c:manualLayout>
              </c:layout>
              <c:spPr/>
              <c:txPr>
                <a:bodyPr/>
                <a:lstStyle/>
                <a:p>
                  <a:pPr>
                    <a:defRPr sz="900"/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Непрограммные расходы</c:v>
                </c:pt>
                <c:pt idx="1">
                  <c:v>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45709.1</c:v>
                </c:pt>
                <c:pt idx="1">
                  <c:v>228907.2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4876053960907778"/>
          <c:y val="0.19738910934860288"/>
          <c:w val="0.4484058508865445"/>
          <c:h val="0.60522178130279414"/>
        </c:manualLayout>
      </c:layout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solidFill>
      <a:srgbClr val="CCFF99"/>
    </a:solidFill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autoTitleDeleted val="1"/>
    <c:plotArea>
      <c:layout>
        <c:manualLayout>
          <c:layoutTarget val="inner"/>
          <c:xMode val="edge"/>
          <c:yMode val="edge"/>
          <c:x val="0.33094925634295863"/>
          <c:y val="4.5833333333333684E-2"/>
          <c:w val="0.40580336832896036"/>
          <c:h val="0.7955695538057743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Прибыль организаций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2020 год прогноз</c:v>
                </c:pt>
                <c:pt idx="1">
                  <c:v>2019 год прогноз</c:v>
                </c:pt>
                <c:pt idx="2">
                  <c:v>2018 год прогноз</c:v>
                </c:pt>
                <c:pt idx="3">
                  <c:v>2017 год оценка</c:v>
                </c:pt>
                <c:pt idx="4">
                  <c:v>2016 год факт</c:v>
                </c:pt>
                <c:pt idx="5">
                  <c:v>2015 год факт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56</c:v>
                </c:pt>
                <c:pt idx="1">
                  <c:v>55.8</c:v>
                </c:pt>
                <c:pt idx="2">
                  <c:v>52.4</c:v>
                </c:pt>
                <c:pt idx="3">
                  <c:v>50.1</c:v>
                </c:pt>
                <c:pt idx="4">
                  <c:v>49.2</c:v>
                </c:pt>
                <c:pt idx="5">
                  <c:v>48.5</c:v>
                </c:pt>
              </c:numCache>
            </c:numRef>
          </c:val>
        </c:ser>
        <c:axId val="106731776"/>
        <c:axId val="106733568"/>
      </c:barChart>
      <c:catAx>
        <c:axId val="106731776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6733568"/>
        <c:crosses val="autoZero"/>
        <c:auto val="1"/>
        <c:lblAlgn val="ctr"/>
        <c:lblOffset val="100"/>
      </c:catAx>
      <c:valAx>
        <c:axId val="106733568"/>
        <c:scaling>
          <c:orientation val="minMax"/>
        </c:scaling>
        <c:axPos val="b"/>
        <c:majorGridlines/>
        <c:numFmt formatCode="General" sourceLinked="1"/>
        <c:tickLblPos val="nextTo"/>
        <c:crossAx val="106731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618300451996566"/>
          <c:y val="0.25871292650918626"/>
          <c:w val="0.24825512808518371"/>
          <c:h val="0.47424081364829396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spPr>
    <a:solidFill>
      <a:srgbClr val="D8C8B0"/>
    </a:solidFill>
    <a:effectLst>
      <a:innerShdw blurRad="63500" dist="50800" dir="189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2805195796787468E-3"/>
          <c:y val="9.190451190151093E-2"/>
          <c:w val="0.56484285192801764"/>
          <c:h val="0.9080954912187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explosion val="24"/>
            <c:spPr>
              <a:solidFill>
                <a:srgbClr val="5BED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8.4514545665139759E-2"/>
                  <c:y val="-3.5332445700477742E-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/>
                      <a:t>38984,6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4.4379525206419142E-2"/>
                  <c:y val="0.11309160093323052"/>
                </c:manualLayout>
              </c:layout>
              <c:tx>
                <c:rich>
                  <a:bodyPr/>
                  <a:lstStyle/>
                  <a:p>
                    <a:r>
                      <a:rPr lang="en-US" sz="900" dirty="0"/>
                      <a:t>227816,7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Непрограммные расходы</c:v>
                </c:pt>
                <c:pt idx="1">
                  <c:v>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38984.6</c:v>
                </c:pt>
                <c:pt idx="1">
                  <c:v>227816.7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48760539609078"/>
          <c:y val="0.19738910934860288"/>
          <c:w val="0.4484058508865445"/>
          <c:h val="0.60522178130279414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solidFill>
      <a:srgbClr val="CCECFF"/>
    </a:solidFill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1596239873574202E-2"/>
          <c:y val="9.1904508781255764E-2"/>
          <c:w val="0.56484285192801764"/>
          <c:h val="0.9080954912187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explosion val="24"/>
            <c:spPr>
              <a:solidFill>
                <a:srgbClr val="5BED3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5.1378452039607891E-2"/>
                  <c:y val="-5.1119754055104986E-2"/>
                </c:manualLayout>
              </c:layout>
              <c:tx>
                <c:rich>
                  <a:bodyPr/>
                  <a:lstStyle/>
                  <a:p>
                    <a:r>
                      <a:rPr lang="ru-RU" sz="1000" smtClean="0"/>
                      <a:t>41274</a:t>
                    </a:r>
                    <a:endParaRPr lang="en-US" sz="1000"/>
                  </a:p>
                </c:rich>
              </c:tx>
              <c:showVal val="1"/>
            </c:dLbl>
            <c:dLbl>
              <c:idx val="1"/>
              <c:layout>
                <c:manualLayout>
                  <c:x val="5.0009149443656795E-2"/>
                  <c:y val="0.14616085909734641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226844,2</a:t>
                    </a:r>
                    <a:endParaRPr lang="en-US" sz="10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Непрограммные расходы</c:v>
                </c:pt>
                <c:pt idx="1">
                  <c:v>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45709.1</c:v>
                </c:pt>
                <c:pt idx="1">
                  <c:v>228907.2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48760539609078"/>
          <c:y val="0.19738910934860288"/>
          <c:w val="0.4484058508865445"/>
          <c:h val="0.60522178130279414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solidFill>
      <a:srgbClr val="FFFFFF"/>
    </a:solidFill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1463486819739754"/>
          <c:y val="4.3593697686699892E-2"/>
          <c:w val="0.49939774899699402"/>
          <c:h val="0.58515958085313557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00206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Лист1!$A$2:$A$6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57953</c:v>
                </c:pt>
                <c:pt idx="1">
                  <c:v>40368.6</c:v>
                </c:pt>
                <c:pt idx="2">
                  <c:v>36387.1</c:v>
                </c:pt>
                <c:pt idx="3">
                  <c:v>38581.699999999997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cat>
            <c:strRef>
              <c:f>Лист1!$A$2:$A$6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40</c:v>
                </c:pt>
                <c:pt idx="1">
                  <c:v>85</c:v>
                </c:pt>
                <c:pt idx="2">
                  <c:v>85</c:v>
                </c:pt>
                <c:pt idx="3">
                  <c:v>85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cat>
            <c:strRef>
              <c:f>Лист1!$A$2:$A$6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201.3</c:v>
                </c:pt>
                <c:pt idx="1">
                  <c:v>270.8</c:v>
                </c:pt>
                <c:pt idx="2">
                  <c:v>251.2</c:v>
                </c:pt>
                <c:pt idx="3">
                  <c:v>251.2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Лист1!$A$2:$A$6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2551.6</c:v>
                </c:pt>
                <c:pt idx="1">
                  <c:v>1584</c:v>
                </c:pt>
                <c:pt idx="2">
                  <c:v>1584</c:v>
                </c:pt>
                <c:pt idx="3">
                  <c:v>1584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cat>
            <c:strRef>
              <c:f>Лист1!$A$2:$A$6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1135.0999999999999</c:v>
                </c:pt>
                <c:pt idx="1">
                  <c:v>500</c:v>
                </c:pt>
                <c:pt idx="2">
                  <c:v>500</c:v>
                </c:pt>
                <c:pt idx="3">
                  <c:v>500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5BED33"/>
            </a:solidFill>
          </c:spPr>
          <c:cat>
            <c:strRef>
              <c:f>Лист1!$A$2:$A$6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228161.8</c:v>
                </c:pt>
                <c:pt idx="1">
                  <c:v>175383.9</c:v>
                </c:pt>
                <c:pt idx="2">
                  <c:v>174495.5</c:v>
                </c:pt>
                <c:pt idx="3">
                  <c:v>175808.1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Лист1!$A$2:$A$6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Лист1!$H$2:$H$6</c:f>
              <c:numCache>
                <c:formatCode>General</c:formatCode>
                <c:ptCount val="5"/>
                <c:pt idx="0">
                  <c:v>24599.4</c:v>
                </c:pt>
                <c:pt idx="1">
                  <c:v>19074</c:v>
                </c:pt>
                <c:pt idx="2">
                  <c:v>18297.8</c:v>
                </c:pt>
                <c:pt idx="3">
                  <c:v>20285.599999999919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 </c:v>
                </c:pt>
              </c:strCache>
            </c:strRef>
          </c:tx>
          <c:spPr>
            <a:solidFill>
              <a:srgbClr val="FF00FF"/>
            </a:solidFill>
          </c:spPr>
          <c:cat>
            <c:strRef>
              <c:f>Лист1!$A$2:$A$6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Лист1!$I$2:$I$6</c:f>
              <c:numCache>
                <c:formatCode>General</c:formatCode>
                <c:ptCount val="5"/>
                <c:pt idx="0">
                  <c:v>7851.1</c:v>
                </c:pt>
                <c:pt idx="1">
                  <c:v>10078.9</c:v>
                </c:pt>
                <c:pt idx="2">
                  <c:v>10078.9</c:v>
                </c:pt>
                <c:pt idx="3">
                  <c:v>10078.9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FFFF"/>
            </a:solidFill>
          </c:spPr>
          <c:cat>
            <c:strRef>
              <c:f>Лист1!$A$2:$A$6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Лист1!$J$2:$J$6</c:f>
              <c:numCache>
                <c:formatCode>General</c:formatCode>
                <c:ptCount val="5"/>
                <c:pt idx="0">
                  <c:v>774.4</c:v>
                </c:pt>
                <c:pt idx="1">
                  <c:v>1887.2</c:v>
                </c:pt>
                <c:pt idx="2">
                  <c:v>5000</c:v>
                </c:pt>
                <c:pt idx="3">
                  <c:v>760.5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cat>
            <c:strRef>
              <c:f>Лист1!$A$2:$A$6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Лист1!$K$2:$K$6</c:f>
              <c:numCache>
                <c:formatCode>General</c:formatCode>
                <c:ptCount val="5"/>
                <c:pt idx="0">
                  <c:v>2746.1</c:v>
                </c:pt>
                <c:pt idx="1">
                  <c:v>1812</c:v>
                </c:pt>
                <c:pt idx="2">
                  <c:v>765.2</c:v>
                </c:pt>
                <c:pt idx="3">
                  <c:v>765.2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Обслуживание муниципального долга</c:v>
                </c:pt>
              </c:strCache>
            </c:strRef>
          </c:tx>
          <c:cat>
            <c:strRef>
              <c:f>Лист1!$A$2:$A$6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Лист1!$L$2:$L$6</c:f>
              <c:numCache>
                <c:formatCode>General</c:formatCode>
                <c:ptCount val="5"/>
                <c:pt idx="0">
                  <c:v>192.6</c:v>
                </c:pt>
                <c:pt idx="1">
                  <c:v>13.2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Лист1!$A$2:$A$6</c:f>
              <c:strCache>
                <c:ptCount val="4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Лист1!$M$2:$M$6</c:f>
              <c:numCache>
                <c:formatCode>General</c:formatCode>
                <c:ptCount val="5"/>
                <c:pt idx="0">
                  <c:v>38911.1</c:v>
                </c:pt>
                <c:pt idx="1">
                  <c:v>23558.7</c:v>
                </c:pt>
                <c:pt idx="2">
                  <c:v>19356.599999999919</c:v>
                </c:pt>
                <c:pt idx="3">
                  <c:v>19418</c:v>
                </c:pt>
              </c:numCache>
            </c:numRef>
          </c:val>
        </c:ser>
        <c:shape val="cylinder"/>
        <c:axId val="125211392"/>
        <c:axId val="125212928"/>
        <c:axId val="0"/>
      </c:bar3DChart>
      <c:catAx>
        <c:axId val="12521139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5212928"/>
        <c:crosses val="autoZero"/>
        <c:auto val="1"/>
        <c:lblAlgn val="ctr"/>
        <c:lblOffset val="100"/>
      </c:catAx>
      <c:valAx>
        <c:axId val="1252129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521139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1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100"/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/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/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100"/>
            </a:pPr>
            <a:endParaRPr lang="ru-RU"/>
          </a:p>
        </c:txPr>
      </c:legendEntry>
      <c:legendEntry>
        <c:idx val="11"/>
        <c:txPr>
          <a:bodyPr/>
          <a:lstStyle/>
          <a:p>
            <a:pPr>
              <a:defRPr sz="1100"/>
            </a:pPr>
            <a:endParaRPr lang="ru-RU"/>
          </a:p>
        </c:txPr>
      </c:legendEntry>
      <c:layout>
        <c:manualLayout>
          <c:xMode val="edge"/>
          <c:yMode val="edge"/>
          <c:x val="0.59323153959061958"/>
          <c:y val="6.881453292001094E-2"/>
          <c:w val="0.37551104792628931"/>
          <c:h val="0.67158302227393663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plotArea>
      <c:layout>
        <c:manualLayout>
          <c:layoutTarget val="inner"/>
          <c:xMode val="edge"/>
          <c:yMode val="edge"/>
          <c:x val="0.1592423370792786"/>
          <c:y val="0.11141735037974768"/>
          <c:w val="0.77230842935519306"/>
          <c:h val="0.951795029722743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glow" dir="t">
                <a:rot lat="0" lon="0" rev="6360000"/>
              </a:lightRig>
            </a:scene3d>
            <a:sp3d prstMaterial="flat">
              <a:bevelT w="95250" h="101600"/>
              <a:contourClr>
                <a:srgbClr val="000000"/>
              </a:contourClr>
            </a:sp3d>
          </c:spPr>
          <c:dPt>
            <c:idx val="0"/>
            <c:spPr>
              <a:solidFill>
                <a:srgbClr val="FFFF00"/>
              </a:solidFill>
              <a:scene3d>
                <a:camera prst="orthographicFront"/>
                <a:lightRig rig="glow" dir="t">
                  <a:rot lat="0" lon="0" rev="6360000"/>
                </a:lightRig>
              </a:scene3d>
              <a:sp3d prstMaterial="flat">
                <a:bevelT w="95250" h="101600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7030A0"/>
              </a:solidFill>
              <a:scene3d>
                <a:camera prst="orthographicFront"/>
                <a:lightRig rig="glow" dir="t">
                  <a:rot lat="0" lon="0" rev="6360000"/>
                </a:lightRig>
              </a:scene3d>
              <a:sp3d prstMaterial="flat">
                <a:bevelT w="95250" h="101600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rgbClr val="C00000"/>
              </a:solidFill>
              <a:scene3d>
                <a:camera prst="orthographicFront"/>
                <a:lightRig rig="glow" dir="t">
                  <a:rot lat="0" lon="0" rev="6360000"/>
                </a:lightRig>
              </a:scene3d>
              <a:sp3d prstMaterial="flat">
                <a:bevelT w="95250" h="101600"/>
                <a:contourClr>
                  <a:srgbClr val="000000"/>
                </a:contourClr>
              </a:sp3d>
            </c:spPr>
          </c:dPt>
          <c:dPt>
            <c:idx val="3"/>
            <c:spPr>
              <a:solidFill>
                <a:srgbClr val="FFC000"/>
              </a:solidFill>
              <a:scene3d>
                <a:camera prst="orthographicFront"/>
                <a:lightRig rig="glow" dir="t">
                  <a:rot lat="0" lon="0" rev="6360000"/>
                </a:lightRig>
              </a:scene3d>
              <a:sp3d prstMaterial="flat">
                <a:bevelT w="95250" h="101600"/>
                <a:contourClr>
                  <a:srgbClr val="000000"/>
                </a:contourClr>
              </a:sp3d>
            </c:spPr>
          </c:dPt>
          <c:dPt>
            <c:idx val="4"/>
            <c:spPr>
              <a:solidFill>
                <a:srgbClr val="00B050"/>
              </a:solidFill>
              <a:scene3d>
                <a:camera prst="orthographicFront"/>
                <a:lightRig rig="glow" dir="t">
                  <a:rot lat="0" lon="0" rev="6360000"/>
                </a:lightRig>
              </a:scene3d>
              <a:sp3d prstMaterial="flat">
                <a:bevelT w="95250" h="101600"/>
                <a:contourClr>
                  <a:srgbClr val="000000"/>
                </a:contourClr>
              </a:sp3d>
            </c:spPr>
          </c:dPt>
          <c:dPt>
            <c:idx val="5"/>
            <c:spPr>
              <a:solidFill>
                <a:srgbClr val="FF3300"/>
              </a:solidFill>
              <a:scene3d>
                <a:camera prst="orthographicFront"/>
                <a:lightRig rig="glow" dir="t">
                  <a:rot lat="0" lon="0" rev="6360000"/>
                </a:lightRig>
              </a:scene3d>
              <a:sp3d prstMaterial="flat">
                <a:bevelT w="95250" h="101600"/>
                <a:contourClr>
                  <a:srgbClr val="000000"/>
                </a:contourClr>
              </a:sp3d>
            </c:spPr>
          </c:dPt>
          <c:dPt>
            <c:idx val="6"/>
            <c:spPr>
              <a:solidFill>
                <a:srgbClr val="FF00FF"/>
              </a:solidFill>
              <a:scene3d>
                <a:camera prst="orthographicFront"/>
                <a:lightRig rig="glow" dir="t">
                  <a:rot lat="0" lon="0" rev="6360000"/>
                </a:lightRig>
              </a:scene3d>
              <a:sp3d prstMaterial="flat">
                <a:bevelT w="95250" h="101600"/>
                <a:contourClr>
                  <a:srgbClr val="000000"/>
                </a:contourClr>
              </a:sp3d>
            </c:spPr>
          </c:dPt>
          <c:dPt>
            <c:idx val="7"/>
            <c:spPr>
              <a:solidFill>
                <a:srgbClr val="0070C0"/>
              </a:solidFill>
              <a:scene3d>
                <a:camera prst="orthographicFront"/>
                <a:lightRig rig="glow" dir="t">
                  <a:rot lat="0" lon="0" rev="6360000"/>
                </a:lightRig>
              </a:scene3d>
              <a:sp3d prstMaterial="flat">
                <a:bevelT w="95250" h="101600"/>
                <a:contourClr>
                  <a:srgbClr val="000000"/>
                </a:contourClr>
              </a:sp3d>
            </c:spPr>
          </c:dPt>
          <c:dPt>
            <c:idx val="8"/>
            <c:spPr>
              <a:solidFill>
                <a:schemeClr val="tx2">
                  <a:lumMod val="20000"/>
                  <a:lumOff val="80000"/>
                </a:schemeClr>
              </a:solidFill>
              <a:scene3d>
                <a:camera prst="orthographicFront"/>
                <a:lightRig rig="glow" dir="t">
                  <a:rot lat="0" lon="0" rev="6360000"/>
                </a:lightRig>
              </a:scene3d>
              <a:sp3d prstMaterial="flat">
                <a:bevelT w="95250" h="101600"/>
                <a:contourClr>
                  <a:srgbClr val="000000"/>
                </a:contourClr>
              </a:sp3d>
            </c:spPr>
          </c:dPt>
          <c:cat>
            <c:strRef>
              <c:f>Лист1!$A$2:$A$10</c:f>
              <c:strCache>
                <c:ptCount val="9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кв.5</c:v>
                </c:pt>
                <c:pt idx="5">
                  <c:v>кв.6</c:v>
                </c:pt>
                <c:pt idx="6">
                  <c:v>кк.7.</c:v>
                </c:pt>
                <c:pt idx="7">
                  <c:v>кв.8</c:v>
                </c:pt>
                <c:pt idx="8">
                  <c:v>кв.9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</c:ser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Численность  постоянного населения муниципального образования Балаганский район  за период 2012 – 2017 </a:t>
            </a:r>
            <a:r>
              <a:rPr lang="ru-RU" sz="1600" dirty="0" smtClean="0"/>
              <a:t>годов </a:t>
            </a:r>
            <a:r>
              <a:rPr lang="ru-RU" sz="1600" dirty="0"/>
              <a:t>(чел.)</a:t>
            </a:r>
          </a:p>
        </c:rich>
      </c:tx>
      <c:layout>
        <c:manualLayout>
          <c:xMode val="edge"/>
          <c:yMode val="edge"/>
          <c:x val="0.14764875974741612"/>
          <c:y val="1.824687475575058E-2"/>
        </c:manualLayout>
      </c:layout>
    </c:title>
    <c:plotArea>
      <c:layout>
        <c:manualLayout>
          <c:layoutTarget val="inner"/>
          <c:xMode val="edge"/>
          <c:yMode val="edge"/>
          <c:x val="0.12731069096897718"/>
          <c:y val="0.26137692351123132"/>
          <c:w val="0.44994445061659688"/>
          <c:h val="0.626971775449360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 по годам 2012 -2017 (чел.)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Pt>
            <c:idx val="4"/>
            <c:spPr>
              <a:solidFill>
                <a:srgbClr val="00B050"/>
              </a:solidFill>
            </c:spPr>
          </c:dPt>
          <c:dPt>
            <c:idx val="5"/>
            <c:spPr>
              <a:solidFill>
                <a:srgbClr val="66FFFF"/>
              </a:solidFill>
            </c:spPr>
          </c:dPt>
          <c:cat>
            <c:strRef>
              <c:f>Лист1!$A$2:$A$7</c:f>
              <c:strCache>
                <c:ptCount val="6"/>
                <c:pt idx="0">
                  <c:v>2012 год 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9076</c:v>
                </c:pt>
                <c:pt idx="1">
                  <c:v>8979</c:v>
                </c:pt>
                <c:pt idx="2">
                  <c:v>8810</c:v>
                </c:pt>
                <c:pt idx="3">
                  <c:v>8664</c:v>
                </c:pt>
                <c:pt idx="4">
                  <c:v>8690</c:v>
                </c:pt>
                <c:pt idx="5">
                  <c:v>8608</c:v>
                </c:pt>
              </c:numCache>
            </c:numRef>
          </c:val>
        </c:ser>
        <c:dLbls>
          <c:showVal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4498225687342225"/>
          <c:y val="0.29478282012381291"/>
          <c:w val="0.28261941483625996"/>
          <c:h val="0.57488853697494469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spPr>
    <a:solidFill>
      <a:srgbClr val="CCFFCC"/>
    </a:solidFill>
    <a:effectLst>
      <a:innerShdw blurRad="114300">
        <a:prstClr val="black"/>
      </a:innerShdw>
    </a:effectLst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Розничный товарооборот (млн.рублей)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Розничный товарооборот</c:v>
                </c:pt>
              </c:strCache>
            </c:strRef>
          </c:tx>
          <c:spPr>
            <a:ln w="76200"/>
          </c:spPr>
          <c:cat>
            <c:strRef>
              <c:f>Лист1!$A$2:$A$7</c:f>
              <c:strCache>
                <c:ptCount val="6"/>
                <c:pt idx="0">
                  <c:v>2015 год факт </c:v>
                </c:pt>
                <c:pt idx="1">
                  <c:v>2016 год факт</c:v>
                </c:pt>
                <c:pt idx="2">
                  <c:v>2017 год оценка</c:v>
                </c:pt>
                <c:pt idx="3">
                  <c:v>2018 год прогноз</c:v>
                </c:pt>
                <c:pt idx="4">
                  <c:v>2019 год прогноз</c:v>
                </c:pt>
                <c:pt idx="5">
                  <c:v>2020 год 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349</c:v>
                </c:pt>
                <c:pt idx="1">
                  <c:v>514.4</c:v>
                </c:pt>
                <c:pt idx="2">
                  <c:v>494.3</c:v>
                </c:pt>
                <c:pt idx="3">
                  <c:v>502.4</c:v>
                </c:pt>
                <c:pt idx="4">
                  <c:v>510.8</c:v>
                </c:pt>
                <c:pt idx="5">
                  <c:v>520.6</c:v>
                </c:pt>
              </c:numCache>
            </c:numRef>
          </c:val>
        </c:ser>
        <c:axId val="106785408"/>
        <c:axId val="106791296"/>
      </c:barChart>
      <c:catAx>
        <c:axId val="10678540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6791296"/>
        <c:crosses val="autoZero"/>
        <c:auto val="1"/>
        <c:lblAlgn val="ctr"/>
        <c:lblOffset val="100"/>
      </c:catAx>
      <c:valAx>
        <c:axId val="106791296"/>
        <c:scaling>
          <c:orientation val="minMax"/>
        </c:scaling>
        <c:axPos val="l"/>
        <c:majorGridlines/>
        <c:numFmt formatCode="General" sourceLinked="1"/>
        <c:tickLblPos val="nextTo"/>
        <c:crossAx val="106785408"/>
        <c:crosses val="autoZero"/>
        <c:crossBetween val="between"/>
      </c:valAx>
    </c:plotArea>
    <c:plotVisOnly val="1"/>
  </c:chart>
  <c:spPr>
    <a:solidFill>
      <a:srgbClr val="FFFFFF"/>
    </a:solidFill>
    <a:effectLst>
      <a:innerShdw blurRad="63500" dist="50800" dir="27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title>
      <c:tx>
        <c:rich>
          <a:bodyPr/>
          <a:lstStyle/>
          <a:p>
            <a:pPr>
              <a:defRPr/>
            </a:pPr>
            <a:r>
              <a:rPr lang="ru-RU"/>
              <a:t>Удельный вес выручки предприятий малого бизнеса (%)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Лист1!$A$2:$A$7</c:f>
              <c:strCache>
                <c:ptCount val="6"/>
                <c:pt idx="0">
                  <c:v>2015 год факт</c:v>
                </c:pt>
                <c:pt idx="1">
                  <c:v>2016 год факт</c:v>
                </c:pt>
                <c:pt idx="2">
                  <c:v>2017 год оценка</c:v>
                </c:pt>
                <c:pt idx="3">
                  <c:v>2018 год прогноз</c:v>
                </c:pt>
                <c:pt idx="4">
                  <c:v>2019 год прогноз</c:v>
                </c:pt>
                <c:pt idx="5">
                  <c:v>2020 год 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40.5</c:v>
                </c:pt>
                <c:pt idx="1">
                  <c:v>42</c:v>
                </c:pt>
                <c:pt idx="2">
                  <c:v>42</c:v>
                </c:pt>
                <c:pt idx="3">
                  <c:v>42.5</c:v>
                </c:pt>
                <c:pt idx="4">
                  <c:v>43.5</c:v>
                </c:pt>
                <c:pt idx="5">
                  <c:v>43.5</c:v>
                </c:pt>
              </c:numCache>
            </c:numRef>
          </c:val>
        </c:ser>
        <c:axId val="107778048"/>
        <c:axId val="107779584"/>
      </c:barChart>
      <c:catAx>
        <c:axId val="107778048"/>
        <c:scaling>
          <c:orientation val="minMax"/>
        </c:scaling>
        <c:axPos val="b"/>
        <c:tickLblPos val="nextTo"/>
        <c:spPr>
          <a:effectLst>
            <a:innerShdw blurRad="63500" dist="50800" dir="8100000">
              <a:prstClr val="black">
                <a:alpha val="50000"/>
              </a:prstClr>
            </a:innerShdw>
          </a:effectLst>
        </c:spPr>
        <c:txPr>
          <a:bodyPr/>
          <a:lstStyle/>
          <a:p>
            <a:pPr>
              <a:defRPr sz="1600"/>
            </a:pPr>
            <a:endParaRPr lang="ru-RU"/>
          </a:p>
        </c:txPr>
        <c:crossAx val="107779584"/>
        <c:crosses val="autoZero"/>
        <c:auto val="1"/>
        <c:lblAlgn val="ctr"/>
        <c:lblOffset val="100"/>
      </c:catAx>
      <c:valAx>
        <c:axId val="107779584"/>
        <c:scaling>
          <c:orientation val="minMax"/>
        </c:scaling>
        <c:axPos val="l"/>
        <c:majorGridlines/>
        <c:numFmt formatCode="General" sourceLinked="1"/>
        <c:tickLblPos val="nextTo"/>
        <c:crossAx val="107778048"/>
        <c:crosses val="autoZero"/>
        <c:crossBetween val="between"/>
      </c:valAx>
    </c:plotArea>
    <c:plotVisOnly val="1"/>
  </c:chart>
  <c:spPr>
    <a:solidFill>
      <a:srgbClr val="CCFFCC"/>
    </a:solidFill>
    <a:effectLst>
      <a:innerShdw blurRad="63500" dist="50800" dir="162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Уровень безработицы (%)</a:t>
            </a:r>
          </a:p>
        </c:rich>
      </c:tx>
      <c:layout>
        <c:manualLayout>
          <c:xMode val="edge"/>
          <c:yMode val="edge"/>
          <c:x val="0.27974263022265838"/>
          <c:y val="4.2175265550204545E-2"/>
        </c:manualLayout>
      </c:layout>
    </c:title>
    <c:plotArea>
      <c:layout>
        <c:manualLayout>
          <c:layoutTarget val="inner"/>
          <c:xMode val="edge"/>
          <c:yMode val="edge"/>
          <c:x val="7.5272462951270991E-2"/>
          <c:y val="0.17157664848833221"/>
          <c:w val="0.90752077682425458"/>
          <c:h val="0.5314201199866646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strRef>
              <c:f>Лист1!$A$2:$A$7</c:f>
              <c:strCache>
                <c:ptCount val="6"/>
                <c:pt idx="0">
                  <c:v>2015 год факт</c:v>
                </c:pt>
                <c:pt idx="1">
                  <c:v>2016 год факт</c:v>
                </c:pt>
                <c:pt idx="2">
                  <c:v>2017 год прогноз</c:v>
                </c:pt>
                <c:pt idx="3">
                  <c:v>2018 год прогноз</c:v>
                </c:pt>
                <c:pt idx="4">
                  <c:v>2019 год прогноз</c:v>
                </c:pt>
                <c:pt idx="5">
                  <c:v>2020 год прогноз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4.41</c:v>
                </c:pt>
                <c:pt idx="1">
                  <c:v>5</c:v>
                </c:pt>
                <c:pt idx="2">
                  <c:v>3.75</c:v>
                </c:pt>
                <c:pt idx="3">
                  <c:v>3.5</c:v>
                </c:pt>
                <c:pt idx="4">
                  <c:v>3.2</c:v>
                </c:pt>
                <c:pt idx="5">
                  <c:v>3.2</c:v>
                </c:pt>
              </c:numCache>
            </c:numRef>
          </c:val>
        </c:ser>
        <c:axId val="107799296"/>
        <c:axId val="107800832"/>
      </c:barChart>
      <c:catAx>
        <c:axId val="10779929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7800832"/>
        <c:crosses val="autoZero"/>
        <c:auto val="1"/>
        <c:lblAlgn val="ctr"/>
        <c:lblOffset val="100"/>
      </c:catAx>
      <c:valAx>
        <c:axId val="107800832"/>
        <c:scaling>
          <c:orientation val="minMax"/>
        </c:scaling>
        <c:axPos val="l"/>
        <c:majorGridlines>
          <c:spPr>
            <a:effectLst>
              <a:innerShdw blurRad="63500" dist="50800">
                <a:prstClr val="black">
                  <a:alpha val="50000"/>
                </a:prstClr>
              </a:innerShdw>
            </a:effectLst>
          </c:spPr>
        </c:majorGridlines>
        <c:numFmt formatCode="General" sourceLinked="1"/>
        <c:tickLblPos val="nextTo"/>
        <c:crossAx val="107799296"/>
        <c:crosses val="autoZero"/>
        <c:crossBetween val="between"/>
      </c:valAx>
    </c:plotArea>
    <c:plotVisOnly val="1"/>
  </c:chart>
  <c:spPr>
    <a:solidFill>
      <a:srgbClr val="FFFFCC"/>
    </a:solidFill>
    <a:effectLst>
      <a:innerShdw blurRad="63500" dist="50800" dir="81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view3D>
      <c:rAngAx val="1"/>
    </c:view3D>
    <c:plotArea>
      <c:layout>
        <c:manualLayout>
          <c:layoutTarget val="inner"/>
          <c:xMode val="edge"/>
          <c:yMode val="edge"/>
          <c:x val="0.14223091426412141"/>
          <c:y val="2.8788771310758379E-2"/>
          <c:w val="0.65994098384252764"/>
          <c:h val="0.9206850327340264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Лист1!$A$2:$A$5</c:f>
              <c:strCache>
                <c:ptCount val="4"/>
                <c:pt idx="0">
                  <c:v>2017 год план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366840.5</c:v>
                </c:pt>
                <c:pt idx="1">
                  <c:v>273616.3</c:v>
                </c:pt>
                <c:pt idx="2">
                  <c:v>265801.3</c:v>
                </c:pt>
                <c:pt idx="3">
                  <c:v>267118.2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66CC"/>
            </a:solidFill>
          </c:spPr>
          <c:cat>
            <c:strRef>
              <c:f>Лист1!$A$2:$A$5</c:f>
              <c:strCache>
                <c:ptCount val="4"/>
                <c:pt idx="0">
                  <c:v>2017 год план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365117.5</c:v>
                </c:pt>
                <c:pt idx="1">
                  <c:v>274616.3</c:v>
                </c:pt>
                <c:pt idx="2">
                  <c:v>266801.3</c:v>
                </c:pt>
                <c:pt idx="3">
                  <c:v>268118.2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2017 год план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1">
                  <c:v>-1000</c:v>
                </c:pt>
                <c:pt idx="2">
                  <c:v>-1000</c:v>
                </c:pt>
                <c:pt idx="3">
                  <c:v>-1000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2017 год план</c:v>
                </c:pt>
                <c:pt idx="1">
                  <c:v>2018 год</c:v>
                </c:pt>
                <c:pt idx="2">
                  <c:v>2019 год</c:v>
                </c:pt>
                <c:pt idx="3">
                  <c:v>2020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1723</c:v>
                </c:pt>
              </c:numCache>
            </c:numRef>
          </c:val>
        </c:ser>
        <c:shape val="cylinder"/>
        <c:axId val="83494784"/>
        <c:axId val="83496320"/>
        <c:axId val="0"/>
      </c:bar3DChart>
      <c:catAx>
        <c:axId val="8349478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3496320"/>
        <c:crosses val="autoZero"/>
        <c:auto val="1"/>
        <c:lblAlgn val="ctr"/>
        <c:lblOffset val="100"/>
      </c:catAx>
      <c:valAx>
        <c:axId val="8349632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3494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082502827969134"/>
          <c:y val="0.29322262804132876"/>
          <c:w val="0.22361435850562122"/>
          <c:h val="0.52795859983811322"/>
        </c:manualLayout>
      </c:layout>
    </c:legend>
    <c:plotVisOnly val="1"/>
  </c:chart>
  <c:spPr>
    <a:solidFill>
      <a:srgbClr val="FFFFFF"/>
    </a:solidFill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6885905178163476E-2"/>
          <c:y val="0.11757403954881362"/>
          <c:w val="0.48306042425929313"/>
          <c:h val="0.695934509526098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2.8953119364714446E-2"/>
                  <c:y val="1.2790515041844985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dLblPos val="inEnd"/>
              <c:showVal val="1"/>
            </c:dLbl>
            <c:dLbl>
              <c:idx val="1"/>
              <c:layout>
                <c:manualLayout>
                  <c:x val="2.4142492203374829E-2"/>
                  <c:y val="-0.1311466230719840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dLblPos val="inEnd"/>
              <c:showVal val="1"/>
            </c:dLbl>
            <c:dLbl>
              <c:idx val="2"/>
              <c:layout>
                <c:manualLayout>
                  <c:x val="-6.4568535776806893E-2"/>
                  <c:y val="-8.0111899805496864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dLblPos val="inEnd"/>
              <c:showVal val="1"/>
            </c:dLbl>
            <c:dLbl>
              <c:idx val="3"/>
              <c:layout>
                <c:manualLayout>
                  <c:x val="0.14144078863942988"/>
                  <c:y val="-0.11138851705473134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dLblPos val="inEnd"/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Налоговые и неналоговые доходы</c:v>
                </c:pt>
                <c:pt idx="1">
                  <c:v>Безвозмездные поступления из областного  бюджета</c:v>
                </c:pt>
                <c:pt idx="2">
                  <c:v>МБТиз бюджетов поселений</c:v>
                </c:pt>
                <c:pt idx="3">
                  <c:v>Прочие 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32500.9</c:v>
                </c:pt>
                <c:pt idx="1">
                  <c:v>330195.90000000002</c:v>
                </c:pt>
                <c:pt idx="2">
                  <c:v>512</c:v>
                </c:pt>
                <c:pt idx="3">
                  <c:v>3671.9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63421329560968565"/>
          <c:y val="0.13526082353739546"/>
          <c:w val="0.36578670439031563"/>
          <c:h val="0.6117420297130964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1220534703372663E-2"/>
          <c:y val="5.0003567296828914E-2"/>
          <c:w val="0.5100915283833698"/>
          <c:h val="0.7833611132219605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spPr>
              <a:solidFill>
                <a:srgbClr val="00B050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7030A0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rgbClr val="0070C0"/>
              </a:solidFill>
              <a:ln>
                <a:solidFill>
                  <a:schemeClr val="accent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3.2766045252397052E-4"/>
                  <c:y val="3.6895916624251741E-2"/>
                </c:manualLayout>
              </c:layout>
              <c:dLblPos val="inEnd"/>
              <c:showVal val="1"/>
            </c:dLbl>
            <c:dLbl>
              <c:idx val="1"/>
              <c:layout>
                <c:manualLayout>
                  <c:x val="2.4142492203374829E-2"/>
                  <c:y val="-0.13114662307198402"/>
                </c:manualLayout>
              </c:layout>
              <c:dLblPos val="inEnd"/>
              <c:showVal val="1"/>
            </c:dLbl>
            <c:dLbl>
              <c:idx val="2"/>
              <c:layout>
                <c:manualLayout>
                  <c:x val="-5.6226671102670323E-2"/>
                  <c:y val="-8.142693679382243E-2"/>
                </c:manualLayout>
              </c:layout>
              <c:dLblPos val="inEnd"/>
              <c:showVal val="1"/>
            </c:dLbl>
            <c:dLbl>
              <c:idx val="3"/>
              <c:layout>
                <c:manualLayout>
                  <c:x val="9.9611016051763521E-2"/>
                  <c:y val="-3.4753212575940176E-2"/>
                </c:manualLayout>
              </c:layout>
              <c:dLblPos val="inEnd"/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и неналоговые доходы</c:v>
                </c:pt>
                <c:pt idx="1">
                  <c:v>Безвозмездные поступления из областного  бюджета</c:v>
                </c:pt>
                <c:pt idx="2">
                  <c:v>МБТиз бюджетов поселений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31937.3</c:v>
                </c:pt>
                <c:pt idx="1">
                  <c:v>241174</c:v>
                </c:pt>
                <c:pt idx="2">
                  <c:v>505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61968217496252942"/>
          <c:y val="0.20714320882057374"/>
          <c:w val="0.37680054763278703"/>
          <c:h val="0.5686129086133046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F2CE28-EF06-4077-AD0B-E5360F8CF076}" type="doc">
      <dgm:prSet loTypeId="urn:microsoft.com/office/officeart/2005/8/layout/vList5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61086BF-082C-4520-A024-11C90FF652DA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marL="0" indent="0"/>
          <a:r>
            <a:rPr lang="ru-RU" sz="1600" b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Требований Бюджетного кодекса Российской Федерации</a:t>
          </a:r>
          <a:endParaRPr lang="ru-RU" sz="1600" b="1" cap="none" spc="0" dirty="0">
            <a:ln w="1905"/>
            <a:solidFill>
              <a:srgbClr val="00206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D6871AF-9983-4848-AB23-78F563CE8016}" type="parTrans" cxnId="{8CBC7489-CE45-4552-B8B8-0B4430A8BCCD}">
      <dgm:prSet/>
      <dgm:spPr/>
      <dgm:t>
        <a:bodyPr/>
        <a:lstStyle/>
        <a:p>
          <a:endParaRPr lang="ru-RU"/>
        </a:p>
      </dgm:t>
    </dgm:pt>
    <dgm:pt modelId="{9BE8FB6F-C5D2-47D9-88EB-35C339F43C00}" type="sibTrans" cxnId="{8CBC7489-CE45-4552-B8B8-0B4430A8BCCD}">
      <dgm:prSet/>
      <dgm:spPr/>
      <dgm:t>
        <a:bodyPr/>
        <a:lstStyle/>
        <a:p>
          <a:endParaRPr lang="ru-RU"/>
        </a:p>
      </dgm:t>
    </dgm:pt>
    <dgm:pt modelId="{5F742D51-FD47-470E-AA57-C0E6C56753EA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cap="none" spc="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Указов Президента Российской Федерации от 7 мая 2012 года</a:t>
          </a:r>
          <a:endParaRPr lang="ru-RU" sz="1600" b="1" cap="none" spc="0" dirty="0">
            <a:ln w="1905"/>
            <a:solidFill>
              <a:srgbClr val="00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7D264709-5C4E-49C6-9111-FA5166F52BAB}" type="parTrans" cxnId="{681147F1-CB04-4451-AF1B-3697A05571BE}">
      <dgm:prSet/>
      <dgm:spPr/>
      <dgm:t>
        <a:bodyPr/>
        <a:lstStyle/>
        <a:p>
          <a:endParaRPr lang="ru-RU"/>
        </a:p>
      </dgm:t>
    </dgm:pt>
    <dgm:pt modelId="{BD0BBF25-EE0A-4605-9624-79129309DAD6}" type="sibTrans" cxnId="{681147F1-CB04-4451-AF1B-3697A05571BE}">
      <dgm:prSet/>
      <dgm:spPr/>
      <dgm:t>
        <a:bodyPr/>
        <a:lstStyle/>
        <a:p>
          <a:endParaRPr lang="ru-RU"/>
        </a:p>
      </dgm:t>
    </dgm:pt>
    <dgm:pt modelId="{027C30A8-B177-46A4-A23C-A408B69055A8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marL="0" indent="0"/>
          <a:r>
            <a:rPr lang="ru-RU" sz="1600" b="1" cap="none" spc="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Проекта Закона Иркутской области «Об областном бюджете на 2018 год и на плановый период 2019 и 2020 годов»</a:t>
          </a:r>
          <a:endParaRPr lang="ru-RU" sz="1600" b="1" cap="none" spc="0" dirty="0">
            <a:ln w="1905"/>
            <a:solidFill>
              <a:srgbClr val="00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E284940C-8D6A-4FBE-A4D7-546A5E2097E3}" type="parTrans" cxnId="{B22AE793-E4A1-4147-AA07-490F4088D747}">
      <dgm:prSet/>
      <dgm:spPr/>
      <dgm:t>
        <a:bodyPr/>
        <a:lstStyle/>
        <a:p>
          <a:endParaRPr lang="ru-RU"/>
        </a:p>
      </dgm:t>
    </dgm:pt>
    <dgm:pt modelId="{2613C8D5-8C70-4CE9-9E7B-26DF58F78EE0}" type="sibTrans" cxnId="{B22AE793-E4A1-4147-AA07-490F4088D747}">
      <dgm:prSet/>
      <dgm:spPr/>
      <dgm:t>
        <a:bodyPr/>
        <a:lstStyle/>
        <a:p>
          <a:endParaRPr lang="ru-RU"/>
        </a:p>
      </dgm:t>
    </dgm:pt>
    <dgm:pt modelId="{6353E358-7B9A-4F62-9952-E1D9F12A2F02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cap="none" spc="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Положения о бюджетном процессе в муниципальном образовании Балаганский район, утвержденного решением Думы Балаганского района от 27.06.2016 года №7/6-рд</a:t>
          </a:r>
          <a:endParaRPr lang="ru-RU" sz="1600" b="1" cap="none" spc="0" dirty="0">
            <a:ln w="1905"/>
            <a:solidFill>
              <a:srgbClr val="00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AB35A87-44D2-4FE5-A6C8-C397B38B50FA}" type="parTrans" cxnId="{4163A4D0-8401-4F52-AC52-B7E7060F2DEA}">
      <dgm:prSet/>
      <dgm:spPr/>
      <dgm:t>
        <a:bodyPr/>
        <a:lstStyle/>
        <a:p>
          <a:endParaRPr lang="ru-RU"/>
        </a:p>
      </dgm:t>
    </dgm:pt>
    <dgm:pt modelId="{5B08162C-F02F-48DC-9085-BB55AA3A9D49}" type="sibTrans" cxnId="{4163A4D0-8401-4F52-AC52-B7E7060F2DEA}">
      <dgm:prSet/>
      <dgm:spPr/>
      <dgm:t>
        <a:bodyPr/>
        <a:lstStyle/>
        <a:p>
          <a:endParaRPr lang="ru-RU"/>
        </a:p>
      </dgm:t>
    </dgm:pt>
    <dgm:pt modelId="{13B83739-853E-45C6-B59D-B693AB000CF2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cap="none" spc="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Основных направлений бюджетной и налоговой политики муниципального образования Балаганский район на 2018 год и на плановый период 2019 и 2020 годов, утвержденных постановлением администрации Балаганского района от 10.11.2017 года №530</a:t>
          </a:r>
          <a:endParaRPr lang="ru-RU" sz="1400" b="1" cap="none" spc="0" dirty="0">
            <a:ln w="1905"/>
            <a:solidFill>
              <a:srgbClr val="00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C80510C5-6399-4321-AF1E-E02D26ACDE5E}" type="parTrans" cxnId="{9DF2F1F7-91B6-4312-8EC5-88063B98DAA9}">
      <dgm:prSet/>
      <dgm:spPr/>
      <dgm:t>
        <a:bodyPr/>
        <a:lstStyle/>
        <a:p>
          <a:endParaRPr lang="ru-RU"/>
        </a:p>
      </dgm:t>
    </dgm:pt>
    <dgm:pt modelId="{AC667754-588F-43AD-8905-61E9DC4BD0D0}" type="sibTrans" cxnId="{9DF2F1F7-91B6-4312-8EC5-88063B98DAA9}">
      <dgm:prSet/>
      <dgm:spPr/>
      <dgm:t>
        <a:bodyPr/>
        <a:lstStyle/>
        <a:p>
          <a:endParaRPr lang="ru-RU"/>
        </a:p>
      </dgm:t>
    </dgm:pt>
    <dgm:pt modelId="{7C75FF3D-7817-41F2-9C68-549E559613E9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cap="none" spc="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Основных параметров прогноза социально-экономического развития муниципального образования Балаганский район на среднесрочный период 2018-2020 годов, утвержденных постановлением администрации Балаганского района от 17.07.2017г. №320</a:t>
          </a:r>
          <a:endParaRPr lang="ru-RU" sz="1400" b="1" cap="none" spc="0" dirty="0">
            <a:ln w="1905"/>
            <a:solidFill>
              <a:srgbClr val="00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0437D82-2B01-4CEA-B77F-9A911DD161CC}" type="parTrans" cxnId="{307EAC7C-5D53-433E-89CD-3B841464507F}">
      <dgm:prSet/>
      <dgm:spPr/>
      <dgm:t>
        <a:bodyPr/>
        <a:lstStyle/>
        <a:p>
          <a:endParaRPr lang="ru-RU"/>
        </a:p>
      </dgm:t>
    </dgm:pt>
    <dgm:pt modelId="{CE60D806-6723-4F8D-BC00-0661F7700AAE}" type="sibTrans" cxnId="{307EAC7C-5D53-433E-89CD-3B841464507F}">
      <dgm:prSet/>
      <dgm:spPr/>
      <dgm:t>
        <a:bodyPr/>
        <a:lstStyle/>
        <a:p>
          <a:endParaRPr lang="ru-RU"/>
        </a:p>
      </dgm:t>
    </dgm:pt>
    <dgm:pt modelId="{FA8E9062-726B-4EE0-BE03-655938FC9E60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b="1" cap="none" spc="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Ожидаемой оценки исполнения районного бюджета в 2017 году</a:t>
          </a:r>
          <a:endParaRPr lang="ru-RU" sz="1600" b="1" cap="none" spc="0" dirty="0">
            <a:ln w="1905"/>
            <a:solidFill>
              <a:srgbClr val="00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CA54088-5143-4D29-8AFB-4169C6F7C064}" type="parTrans" cxnId="{2977F4FD-FADF-47A0-ADC5-9FB5165FC02B}">
      <dgm:prSet/>
      <dgm:spPr/>
      <dgm:t>
        <a:bodyPr/>
        <a:lstStyle/>
        <a:p>
          <a:endParaRPr lang="ru-RU"/>
        </a:p>
      </dgm:t>
    </dgm:pt>
    <dgm:pt modelId="{61F26164-EA2D-4645-B2A0-515D17C13B90}" type="sibTrans" cxnId="{2977F4FD-FADF-47A0-ADC5-9FB5165FC02B}">
      <dgm:prSet/>
      <dgm:spPr/>
      <dgm:t>
        <a:bodyPr/>
        <a:lstStyle/>
        <a:p>
          <a:endParaRPr lang="ru-RU"/>
        </a:p>
      </dgm:t>
    </dgm:pt>
    <dgm:pt modelId="{BF74C48B-1C41-4B84-B869-4EBF76D50701}">
      <dgm:prSet/>
      <dgm:spPr/>
      <dgm:t>
        <a:bodyPr/>
        <a:lstStyle/>
        <a:p>
          <a:endParaRPr lang="ru-RU"/>
        </a:p>
      </dgm:t>
    </dgm:pt>
    <dgm:pt modelId="{40C48FC8-9235-4816-A561-5719B7715457}" type="parTrans" cxnId="{76BF706B-AF48-43E8-BB6B-1D18990BFDD1}">
      <dgm:prSet/>
      <dgm:spPr/>
      <dgm:t>
        <a:bodyPr/>
        <a:lstStyle/>
        <a:p>
          <a:endParaRPr lang="ru-RU"/>
        </a:p>
      </dgm:t>
    </dgm:pt>
    <dgm:pt modelId="{A229F8E5-85A9-48BE-A63B-3B8596A345A4}" type="sibTrans" cxnId="{76BF706B-AF48-43E8-BB6B-1D18990BFDD1}">
      <dgm:prSet/>
      <dgm:spPr/>
      <dgm:t>
        <a:bodyPr/>
        <a:lstStyle/>
        <a:p>
          <a:endParaRPr lang="ru-RU"/>
        </a:p>
      </dgm:t>
    </dgm:pt>
    <dgm:pt modelId="{7E2AA20B-937D-4A5B-B169-574A7FCBAB0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0099"/>
              </a:solidFill>
            </a:rPr>
            <a:t>Муниципальных программ</a:t>
          </a:r>
          <a:endParaRPr lang="ru-RU" sz="1600" b="1" dirty="0">
            <a:solidFill>
              <a:srgbClr val="000099"/>
            </a:solidFill>
          </a:endParaRPr>
        </a:p>
      </dgm:t>
    </dgm:pt>
    <dgm:pt modelId="{FC1BFE7B-2EDA-431F-ABC4-C663FDCA5B7F}" type="parTrans" cxnId="{28C42B25-8C59-4A5F-9B30-53FDF34D9976}">
      <dgm:prSet/>
      <dgm:spPr/>
      <dgm:t>
        <a:bodyPr/>
        <a:lstStyle/>
        <a:p>
          <a:endParaRPr lang="ru-RU"/>
        </a:p>
      </dgm:t>
    </dgm:pt>
    <dgm:pt modelId="{98F60F3D-2ECF-4BCB-A545-3DC224993A6E}" type="sibTrans" cxnId="{28C42B25-8C59-4A5F-9B30-53FDF34D9976}">
      <dgm:prSet/>
      <dgm:spPr/>
      <dgm:t>
        <a:bodyPr/>
        <a:lstStyle/>
        <a:p>
          <a:endParaRPr lang="ru-RU"/>
        </a:p>
      </dgm:t>
    </dgm:pt>
    <dgm:pt modelId="{D57EC805-FBFF-4E67-B527-A5301B944BA8}" type="pres">
      <dgm:prSet presAssocID="{A4F2CE28-EF06-4077-AD0B-E5360F8CF0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F9224B-702D-4730-AB6C-7830A755DBE6}" type="pres">
      <dgm:prSet presAssocID="{561086BF-082C-4520-A024-11C90FF652DA}" presName="linNode" presStyleCnt="0"/>
      <dgm:spPr/>
    </dgm:pt>
    <dgm:pt modelId="{B6B2FEB3-EE3A-4230-9DA3-640E93F508D7}" type="pres">
      <dgm:prSet presAssocID="{561086BF-082C-4520-A024-11C90FF652DA}" presName="parentText" presStyleLbl="node1" presStyleIdx="0" presStyleCnt="9" custScaleX="277778" custScaleY="23070" custLinFactNeighborX="-136" custLinFactNeighborY="-71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AEE3A-09D0-4D7D-80AB-0ACC20CF15BB}" type="pres">
      <dgm:prSet presAssocID="{9BE8FB6F-C5D2-47D9-88EB-35C339F43C00}" presName="sp" presStyleCnt="0"/>
      <dgm:spPr/>
    </dgm:pt>
    <dgm:pt modelId="{D98B8B26-FA20-4884-99AC-62728E235DBE}" type="pres">
      <dgm:prSet presAssocID="{5F742D51-FD47-470E-AA57-C0E6C56753EA}" presName="linNode" presStyleCnt="0"/>
      <dgm:spPr/>
    </dgm:pt>
    <dgm:pt modelId="{381202CB-6FF7-492A-9F23-A9351D7DB14E}" type="pres">
      <dgm:prSet presAssocID="{5F742D51-FD47-470E-AA57-C0E6C56753EA}" presName="parentText" presStyleLbl="node1" presStyleIdx="1" presStyleCnt="9" custScaleX="277778" custScaleY="185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14B77-E141-4687-A322-F26AD2F09B01}" type="pres">
      <dgm:prSet presAssocID="{BD0BBF25-EE0A-4605-9624-79129309DAD6}" presName="sp" presStyleCnt="0"/>
      <dgm:spPr/>
    </dgm:pt>
    <dgm:pt modelId="{958AAD4E-3F61-43B6-8E00-1803966BFC87}" type="pres">
      <dgm:prSet presAssocID="{027C30A8-B177-46A4-A23C-A408B69055A8}" presName="linNode" presStyleCnt="0"/>
      <dgm:spPr/>
    </dgm:pt>
    <dgm:pt modelId="{24B3A6F6-3C4D-42BC-A939-ABD2990568FB}" type="pres">
      <dgm:prSet presAssocID="{027C30A8-B177-46A4-A23C-A408B69055A8}" presName="parentText" presStyleLbl="node1" presStyleIdx="2" presStyleCnt="9" custScaleX="277778" custScaleY="28896" custLinFactNeighborX="-136" custLinFactNeighborY="8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2935F8-F375-4694-8B9A-1EFCDCDF1D13}" type="pres">
      <dgm:prSet presAssocID="{2613C8D5-8C70-4CE9-9E7B-26DF58F78EE0}" presName="sp" presStyleCnt="0"/>
      <dgm:spPr/>
    </dgm:pt>
    <dgm:pt modelId="{EC5F488A-270A-45AB-8CD6-999F1439FB18}" type="pres">
      <dgm:prSet presAssocID="{6353E358-7B9A-4F62-9952-E1D9F12A2F02}" presName="linNode" presStyleCnt="0"/>
      <dgm:spPr/>
    </dgm:pt>
    <dgm:pt modelId="{DCBA44BD-9C5F-4C18-8ADA-1F727CD5B569}" type="pres">
      <dgm:prSet presAssocID="{6353E358-7B9A-4F62-9952-E1D9F12A2F02}" presName="parentText" presStyleLbl="node1" presStyleIdx="3" presStyleCnt="9" custScaleX="277778" custScaleY="295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520C6-8389-4E74-A967-EC030A1009ED}" type="pres">
      <dgm:prSet presAssocID="{5B08162C-F02F-48DC-9085-BB55AA3A9D49}" presName="sp" presStyleCnt="0"/>
      <dgm:spPr/>
    </dgm:pt>
    <dgm:pt modelId="{72C7ED0C-4BE1-4D92-92BB-F80E700651E4}" type="pres">
      <dgm:prSet presAssocID="{13B83739-853E-45C6-B59D-B693AB000CF2}" presName="linNode" presStyleCnt="0"/>
      <dgm:spPr/>
    </dgm:pt>
    <dgm:pt modelId="{240493B1-8A02-48F4-8EC5-6F4F27EB54E1}" type="pres">
      <dgm:prSet presAssocID="{13B83739-853E-45C6-B59D-B693AB000CF2}" presName="parentText" presStyleLbl="node1" presStyleIdx="4" presStyleCnt="9" custScaleX="277778" custScaleY="307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8FA27-B50F-4E0C-9116-D7760BEB3D85}" type="pres">
      <dgm:prSet presAssocID="{AC667754-588F-43AD-8905-61E9DC4BD0D0}" presName="sp" presStyleCnt="0"/>
      <dgm:spPr/>
    </dgm:pt>
    <dgm:pt modelId="{646F360B-795C-4357-A877-778C6225E8AE}" type="pres">
      <dgm:prSet presAssocID="{7C75FF3D-7817-41F2-9C68-549E559613E9}" presName="linNode" presStyleCnt="0"/>
      <dgm:spPr/>
    </dgm:pt>
    <dgm:pt modelId="{714D4DC6-4AD3-4820-8965-DB6FF0BB98DB}" type="pres">
      <dgm:prSet presAssocID="{7C75FF3D-7817-41F2-9C68-549E559613E9}" presName="parentText" presStyleLbl="node1" presStyleIdx="5" presStyleCnt="9" custScaleX="277778" custScaleY="366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6D5E7C-4F38-4DC2-9053-A915ED0B842F}" type="pres">
      <dgm:prSet presAssocID="{CE60D806-6723-4F8D-BC00-0661F7700AAE}" presName="sp" presStyleCnt="0"/>
      <dgm:spPr/>
    </dgm:pt>
    <dgm:pt modelId="{DA232A6C-124C-4C20-A1A5-7E65169A08F3}" type="pres">
      <dgm:prSet presAssocID="{FA8E9062-726B-4EE0-BE03-655938FC9E60}" presName="linNode" presStyleCnt="0"/>
      <dgm:spPr/>
    </dgm:pt>
    <dgm:pt modelId="{C02722B0-B668-4242-A258-78D07AFB2CF4}" type="pres">
      <dgm:prSet presAssocID="{FA8E9062-726B-4EE0-BE03-655938FC9E60}" presName="parentText" presStyleLbl="node1" presStyleIdx="6" presStyleCnt="9" custScaleX="277778" custScaleY="185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EC525-F0FF-4D3F-949B-AC26C375B3F3}" type="pres">
      <dgm:prSet presAssocID="{61F26164-EA2D-4645-B2A0-515D17C13B90}" presName="sp" presStyleCnt="0"/>
      <dgm:spPr/>
    </dgm:pt>
    <dgm:pt modelId="{76F43AFD-D8E4-4B20-B883-F7ADF435441D}" type="pres">
      <dgm:prSet presAssocID="{7E2AA20B-937D-4A5B-B169-574A7FCBAB01}" presName="linNode" presStyleCnt="0"/>
      <dgm:spPr/>
    </dgm:pt>
    <dgm:pt modelId="{2D0AD63B-93A7-4A01-BD51-DA0360395F41}" type="pres">
      <dgm:prSet presAssocID="{7E2AA20B-937D-4A5B-B169-574A7FCBAB01}" presName="parentText" presStyleLbl="node1" presStyleIdx="7" presStyleCnt="9" custScaleX="277778" custScaleY="176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57B89-39A1-48C1-AC6F-58CF2F20381F}" type="pres">
      <dgm:prSet presAssocID="{98F60F3D-2ECF-4BCB-A545-3DC224993A6E}" presName="sp" presStyleCnt="0"/>
      <dgm:spPr/>
    </dgm:pt>
    <dgm:pt modelId="{3B2B96C6-CA7F-43A5-B8D1-6ED550C0ADCE}" type="pres">
      <dgm:prSet presAssocID="{BF74C48B-1C41-4B84-B869-4EBF76D50701}" presName="linNode" presStyleCnt="0"/>
      <dgm:spPr/>
    </dgm:pt>
    <dgm:pt modelId="{68DDBB28-A9B9-42E3-BBD5-4625E3F498AE}" type="pres">
      <dgm:prSet presAssocID="{BF74C48B-1C41-4B84-B869-4EBF76D50701}" presName="parentText" presStyleLbl="node1" presStyleIdx="8" presStyleCnt="9" custScaleX="277778" custScaleY="26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1147F1-CB04-4451-AF1B-3697A05571BE}" srcId="{A4F2CE28-EF06-4077-AD0B-E5360F8CF076}" destId="{5F742D51-FD47-470E-AA57-C0E6C56753EA}" srcOrd="1" destOrd="0" parTransId="{7D264709-5C4E-49C6-9111-FA5166F52BAB}" sibTransId="{BD0BBF25-EE0A-4605-9624-79129309DAD6}"/>
    <dgm:cxn modelId="{2977F4FD-FADF-47A0-ADC5-9FB5165FC02B}" srcId="{A4F2CE28-EF06-4077-AD0B-E5360F8CF076}" destId="{FA8E9062-726B-4EE0-BE03-655938FC9E60}" srcOrd="6" destOrd="0" parTransId="{6CA54088-5143-4D29-8AFB-4169C6F7C064}" sibTransId="{61F26164-EA2D-4645-B2A0-515D17C13B90}"/>
    <dgm:cxn modelId="{307EAC7C-5D53-433E-89CD-3B841464507F}" srcId="{A4F2CE28-EF06-4077-AD0B-E5360F8CF076}" destId="{7C75FF3D-7817-41F2-9C68-549E559613E9}" srcOrd="5" destOrd="0" parTransId="{90437D82-2B01-4CEA-B77F-9A911DD161CC}" sibTransId="{CE60D806-6723-4F8D-BC00-0661F7700AAE}"/>
    <dgm:cxn modelId="{B22AE793-E4A1-4147-AA07-490F4088D747}" srcId="{A4F2CE28-EF06-4077-AD0B-E5360F8CF076}" destId="{027C30A8-B177-46A4-A23C-A408B69055A8}" srcOrd="2" destOrd="0" parTransId="{E284940C-8D6A-4FBE-A4D7-546A5E2097E3}" sibTransId="{2613C8D5-8C70-4CE9-9E7B-26DF58F78EE0}"/>
    <dgm:cxn modelId="{3E6BC0E9-6D1F-473D-8A11-ED78BB73A012}" type="presOf" srcId="{A4F2CE28-EF06-4077-AD0B-E5360F8CF076}" destId="{D57EC805-FBFF-4E67-B527-A5301B944BA8}" srcOrd="0" destOrd="0" presId="urn:microsoft.com/office/officeart/2005/8/layout/vList5"/>
    <dgm:cxn modelId="{19859A5A-003C-42A2-B967-8CDB3F96A0A9}" type="presOf" srcId="{027C30A8-B177-46A4-A23C-A408B69055A8}" destId="{24B3A6F6-3C4D-42BC-A939-ABD2990568FB}" srcOrd="0" destOrd="0" presId="urn:microsoft.com/office/officeart/2005/8/layout/vList5"/>
    <dgm:cxn modelId="{8CBC7489-CE45-4552-B8B8-0B4430A8BCCD}" srcId="{A4F2CE28-EF06-4077-AD0B-E5360F8CF076}" destId="{561086BF-082C-4520-A024-11C90FF652DA}" srcOrd="0" destOrd="0" parTransId="{ED6871AF-9983-4848-AB23-78F563CE8016}" sibTransId="{9BE8FB6F-C5D2-47D9-88EB-35C339F43C00}"/>
    <dgm:cxn modelId="{85D4635D-3DEF-4DA3-AAC0-A157E6EF1E6A}" type="presOf" srcId="{7C75FF3D-7817-41F2-9C68-549E559613E9}" destId="{714D4DC6-4AD3-4820-8965-DB6FF0BB98DB}" srcOrd="0" destOrd="0" presId="urn:microsoft.com/office/officeart/2005/8/layout/vList5"/>
    <dgm:cxn modelId="{711ED566-64B9-409E-B102-7FCC5FE5048F}" type="presOf" srcId="{7E2AA20B-937D-4A5B-B169-574A7FCBAB01}" destId="{2D0AD63B-93A7-4A01-BD51-DA0360395F41}" srcOrd="0" destOrd="0" presId="urn:microsoft.com/office/officeart/2005/8/layout/vList5"/>
    <dgm:cxn modelId="{0B65869E-C441-45F7-9734-92CCC125982D}" type="presOf" srcId="{13B83739-853E-45C6-B59D-B693AB000CF2}" destId="{240493B1-8A02-48F4-8EC5-6F4F27EB54E1}" srcOrd="0" destOrd="0" presId="urn:microsoft.com/office/officeart/2005/8/layout/vList5"/>
    <dgm:cxn modelId="{1E17018E-219B-4C44-8B5A-29C90D3F9FFC}" type="presOf" srcId="{561086BF-082C-4520-A024-11C90FF652DA}" destId="{B6B2FEB3-EE3A-4230-9DA3-640E93F508D7}" srcOrd="0" destOrd="0" presId="urn:microsoft.com/office/officeart/2005/8/layout/vList5"/>
    <dgm:cxn modelId="{6AC34D1C-E9A0-47FD-A40C-150B022384F9}" type="presOf" srcId="{6353E358-7B9A-4F62-9952-E1D9F12A2F02}" destId="{DCBA44BD-9C5F-4C18-8ADA-1F727CD5B569}" srcOrd="0" destOrd="0" presId="urn:microsoft.com/office/officeart/2005/8/layout/vList5"/>
    <dgm:cxn modelId="{9DF2F1F7-91B6-4312-8EC5-88063B98DAA9}" srcId="{A4F2CE28-EF06-4077-AD0B-E5360F8CF076}" destId="{13B83739-853E-45C6-B59D-B693AB000CF2}" srcOrd="4" destOrd="0" parTransId="{C80510C5-6399-4321-AF1E-E02D26ACDE5E}" sibTransId="{AC667754-588F-43AD-8905-61E9DC4BD0D0}"/>
    <dgm:cxn modelId="{76BF706B-AF48-43E8-BB6B-1D18990BFDD1}" srcId="{A4F2CE28-EF06-4077-AD0B-E5360F8CF076}" destId="{BF74C48B-1C41-4B84-B869-4EBF76D50701}" srcOrd="8" destOrd="0" parTransId="{40C48FC8-9235-4816-A561-5719B7715457}" sibTransId="{A229F8E5-85A9-48BE-A63B-3B8596A345A4}"/>
    <dgm:cxn modelId="{0B437E85-52F9-4634-A19E-37FC327142B3}" type="presOf" srcId="{BF74C48B-1C41-4B84-B869-4EBF76D50701}" destId="{68DDBB28-A9B9-42E3-BBD5-4625E3F498AE}" srcOrd="0" destOrd="0" presId="urn:microsoft.com/office/officeart/2005/8/layout/vList5"/>
    <dgm:cxn modelId="{28C42B25-8C59-4A5F-9B30-53FDF34D9976}" srcId="{A4F2CE28-EF06-4077-AD0B-E5360F8CF076}" destId="{7E2AA20B-937D-4A5B-B169-574A7FCBAB01}" srcOrd="7" destOrd="0" parTransId="{FC1BFE7B-2EDA-431F-ABC4-C663FDCA5B7F}" sibTransId="{98F60F3D-2ECF-4BCB-A545-3DC224993A6E}"/>
    <dgm:cxn modelId="{4163A4D0-8401-4F52-AC52-B7E7060F2DEA}" srcId="{A4F2CE28-EF06-4077-AD0B-E5360F8CF076}" destId="{6353E358-7B9A-4F62-9952-E1D9F12A2F02}" srcOrd="3" destOrd="0" parTransId="{FAB35A87-44D2-4FE5-A6C8-C397B38B50FA}" sibTransId="{5B08162C-F02F-48DC-9085-BB55AA3A9D49}"/>
    <dgm:cxn modelId="{FFB5CD75-94C9-4047-97A6-C101812FCE6B}" type="presOf" srcId="{FA8E9062-726B-4EE0-BE03-655938FC9E60}" destId="{C02722B0-B668-4242-A258-78D07AFB2CF4}" srcOrd="0" destOrd="0" presId="urn:microsoft.com/office/officeart/2005/8/layout/vList5"/>
    <dgm:cxn modelId="{79B59DA9-D37C-444D-B8C9-1082BB860E7D}" type="presOf" srcId="{5F742D51-FD47-470E-AA57-C0E6C56753EA}" destId="{381202CB-6FF7-492A-9F23-A9351D7DB14E}" srcOrd="0" destOrd="0" presId="urn:microsoft.com/office/officeart/2005/8/layout/vList5"/>
    <dgm:cxn modelId="{2E23962B-B06E-4A99-90AE-BF2F7862B394}" type="presParOf" srcId="{D57EC805-FBFF-4E67-B527-A5301B944BA8}" destId="{2DF9224B-702D-4730-AB6C-7830A755DBE6}" srcOrd="0" destOrd="0" presId="urn:microsoft.com/office/officeart/2005/8/layout/vList5"/>
    <dgm:cxn modelId="{5A212086-7BA9-4D68-AF38-CCFFD5EA033D}" type="presParOf" srcId="{2DF9224B-702D-4730-AB6C-7830A755DBE6}" destId="{B6B2FEB3-EE3A-4230-9DA3-640E93F508D7}" srcOrd="0" destOrd="0" presId="urn:microsoft.com/office/officeart/2005/8/layout/vList5"/>
    <dgm:cxn modelId="{08EDCD5E-E04D-4615-9138-25A69CC7BFD7}" type="presParOf" srcId="{D57EC805-FBFF-4E67-B527-A5301B944BA8}" destId="{EE3AEE3A-09D0-4D7D-80AB-0ACC20CF15BB}" srcOrd="1" destOrd="0" presId="urn:microsoft.com/office/officeart/2005/8/layout/vList5"/>
    <dgm:cxn modelId="{2FCB1B72-2C48-424E-90B5-F27A624BC0F3}" type="presParOf" srcId="{D57EC805-FBFF-4E67-B527-A5301B944BA8}" destId="{D98B8B26-FA20-4884-99AC-62728E235DBE}" srcOrd="2" destOrd="0" presId="urn:microsoft.com/office/officeart/2005/8/layout/vList5"/>
    <dgm:cxn modelId="{607D0F36-60E9-4349-BE82-BFCABD7C3314}" type="presParOf" srcId="{D98B8B26-FA20-4884-99AC-62728E235DBE}" destId="{381202CB-6FF7-492A-9F23-A9351D7DB14E}" srcOrd="0" destOrd="0" presId="urn:microsoft.com/office/officeart/2005/8/layout/vList5"/>
    <dgm:cxn modelId="{1D1283BF-2EFF-4545-ABD6-3B1E0EFCD07A}" type="presParOf" srcId="{D57EC805-FBFF-4E67-B527-A5301B944BA8}" destId="{ACD14B77-E141-4687-A322-F26AD2F09B01}" srcOrd="3" destOrd="0" presId="urn:microsoft.com/office/officeart/2005/8/layout/vList5"/>
    <dgm:cxn modelId="{FDE5863B-F2B5-4330-9F8B-CA8AF471FFD9}" type="presParOf" srcId="{D57EC805-FBFF-4E67-B527-A5301B944BA8}" destId="{958AAD4E-3F61-43B6-8E00-1803966BFC87}" srcOrd="4" destOrd="0" presId="urn:microsoft.com/office/officeart/2005/8/layout/vList5"/>
    <dgm:cxn modelId="{D307B6D8-1A0E-41B4-A0EC-E534289FD012}" type="presParOf" srcId="{958AAD4E-3F61-43B6-8E00-1803966BFC87}" destId="{24B3A6F6-3C4D-42BC-A939-ABD2990568FB}" srcOrd="0" destOrd="0" presId="urn:microsoft.com/office/officeart/2005/8/layout/vList5"/>
    <dgm:cxn modelId="{5D581ACF-5E23-45AA-83BC-146D0998E072}" type="presParOf" srcId="{D57EC805-FBFF-4E67-B527-A5301B944BA8}" destId="{822935F8-F375-4694-8B9A-1EFCDCDF1D13}" srcOrd="5" destOrd="0" presId="urn:microsoft.com/office/officeart/2005/8/layout/vList5"/>
    <dgm:cxn modelId="{A2656057-2F78-425B-87D2-1F5B18E9AB70}" type="presParOf" srcId="{D57EC805-FBFF-4E67-B527-A5301B944BA8}" destId="{EC5F488A-270A-45AB-8CD6-999F1439FB18}" srcOrd="6" destOrd="0" presId="urn:microsoft.com/office/officeart/2005/8/layout/vList5"/>
    <dgm:cxn modelId="{76FDED85-B63C-4F46-BDEB-3FC347AE5AA8}" type="presParOf" srcId="{EC5F488A-270A-45AB-8CD6-999F1439FB18}" destId="{DCBA44BD-9C5F-4C18-8ADA-1F727CD5B569}" srcOrd="0" destOrd="0" presId="urn:microsoft.com/office/officeart/2005/8/layout/vList5"/>
    <dgm:cxn modelId="{5E84167F-98D7-474F-BC10-B05253E7D7D4}" type="presParOf" srcId="{D57EC805-FBFF-4E67-B527-A5301B944BA8}" destId="{CBF520C6-8389-4E74-A967-EC030A1009ED}" srcOrd="7" destOrd="0" presId="urn:microsoft.com/office/officeart/2005/8/layout/vList5"/>
    <dgm:cxn modelId="{66D1DF83-0B7F-4A4C-94FD-721AF8F0555D}" type="presParOf" srcId="{D57EC805-FBFF-4E67-B527-A5301B944BA8}" destId="{72C7ED0C-4BE1-4D92-92BB-F80E700651E4}" srcOrd="8" destOrd="0" presId="urn:microsoft.com/office/officeart/2005/8/layout/vList5"/>
    <dgm:cxn modelId="{C8F6A073-7244-40F6-8E7D-0820A4B48150}" type="presParOf" srcId="{72C7ED0C-4BE1-4D92-92BB-F80E700651E4}" destId="{240493B1-8A02-48F4-8EC5-6F4F27EB54E1}" srcOrd="0" destOrd="0" presId="urn:microsoft.com/office/officeart/2005/8/layout/vList5"/>
    <dgm:cxn modelId="{F4357204-CCD2-4A61-9212-A72130FD35DA}" type="presParOf" srcId="{D57EC805-FBFF-4E67-B527-A5301B944BA8}" destId="{5248FA27-B50F-4E0C-9116-D7760BEB3D85}" srcOrd="9" destOrd="0" presId="urn:microsoft.com/office/officeart/2005/8/layout/vList5"/>
    <dgm:cxn modelId="{CBF506BB-2392-4F13-B9FA-8EE04BDDD630}" type="presParOf" srcId="{D57EC805-FBFF-4E67-B527-A5301B944BA8}" destId="{646F360B-795C-4357-A877-778C6225E8AE}" srcOrd="10" destOrd="0" presId="urn:microsoft.com/office/officeart/2005/8/layout/vList5"/>
    <dgm:cxn modelId="{0388B5C0-AEBD-4956-BD4E-69EAE07DA1F7}" type="presParOf" srcId="{646F360B-795C-4357-A877-778C6225E8AE}" destId="{714D4DC6-4AD3-4820-8965-DB6FF0BB98DB}" srcOrd="0" destOrd="0" presId="urn:microsoft.com/office/officeart/2005/8/layout/vList5"/>
    <dgm:cxn modelId="{E90D54AC-41C4-479A-A4F9-03D952061BAA}" type="presParOf" srcId="{D57EC805-FBFF-4E67-B527-A5301B944BA8}" destId="{726D5E7C-4F38-4DC2-9053-A915ED0B842F}" srcOrd="11" destOrd="0" presId="urn:microsoft.com/office/officeart/2005/8/layout/vList5"/>
    <dgm:cxn modelId="{98FFF485-1614-43C8-A4D4-904F70EA87B8}" type="presParOf" srcId="{D57EC805-FBFF-4E67-B527-A5301B944BA8}" destId="{DA232A6C-124C-4C20-A1A5-7E65169A08F3}" srcOrd="12" destOrd="0" presId="urn:microsoft.com/office/officeart/2005/8/layout/vList5"/>
    <dgm:cxn modelId="{CF867752-EA69-4BE6-A930-DC55C2488861}" type="presParOf" srcId="{DA232A6C-124C-4C20-A1A5-7E65169A08F3}" destId="{C02722B0-B668-4242-A258-78D07AFB2CF4}" srcOrd="0" destOrd="0" presId="urn:microsoft.com/office/officeart/2005/8/layout/vList5"/>
    <dgm:cxn modelId="{49597173-F738-4428-9F56-436E69F8AE41}" type="presParOf" srcId="{D57EC805-FBFF-4E67-B527-A5301B944BA8}" destId="{A24EC525-F0FF-4D3F-949B-AC26C375B3F3}" srcOrd="13" destOrd="0" presId="urn:microsoft.com/office/officeart/2005/8/layout/vList5"/>
    <dgm:cxn modelId="{7FE39F95-0FEB-49BD-8AF2-888A430EA9F1}" type="presParOf" srcId="{D57EC805-FBFF-4E67-B527-A5301B944BA8}" destId="{76F43AFD-D8E4-4B20-B883-F7ADF435441D}" srcOrd="14" destOrd="0" presId="urn:microsoft.com/office/officeart/2005/8/layout/vList5"/>
    <dgm:cxn modelId="{2B051473-CFBD-4245-9F45-A9086B9028E2}" type="presParOf" srcId="{76F43AFD-D8E4-4B20-B883-F7ADF435441D}" destId="{2D0AD63B-93A7-4A01-BD51-DA0360395F41}" srcOrd="0" destOrd="0" presId="urn:microsoft.com/office/officeart/2005/8/layout/vList5"/>
    <dgm:cxn modelId="{D738C1BB-9375-47AE-BAB7-AC23849CF2C1}" type="presParOf" srcId="{D57EC805-FBFF-4E67-B527-A5301B944BA8}" destId="{9AC57B89-39A1-48C1-AC6F-58CF2F20381F}" srcOrd="15" destOrd="0" presId="urn:microsoft.com/office/officeart/2005/8/layout/vList5"/>
    <dgm:cxn modelId="{374ED8CF-6E2D-481F-997F-569077D60E3B}" type="presParOf" srcId="{D57EC805-FBFF-4E67-B527-A5301B944BA8}" destId="{3B2B96C6-CA7F-43A5-B8D1-6ED550C0ADCE}" srcOrd="16" destOrd="0" presId="urn:microsoft.com/office/officeart/2005/8/layout/vList5"/>
    <dgm:cxn modelId="{7C0FCEA2-B4B0-4B67-8B82-7038EEF3E62D}" type="presParOf" srcId="{3B2B96C6-CA7F-43A5-B8D1-6ED550C0ADCE}" destId="{68DDBB28-A9B9-42E3-BBD5-4625E3F498A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3017F7-FD21-4517-9A68-DE8EDC7C0472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3C7831-359D-46D0-AC88-D009B3A03BB1}">
      <dgm:prSet phldrT="[Текст]"/>
      <dgm:spPr>
        <a:solidFill>
          <a:srgbClr val="00B0F0"/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2018год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305CEDBB-6D80-4E20-8818-9FBD0E44A4D6}" type="parTrans" cxnId="{3F17BC6E-72CA-4732-A531-AD70C2F6ED35}">
      <dgm:prSet/>
      <dgm:spPr/>
      <dgm:t>
        <a:bodyPr/>
        <a:lstStyle/>
        <a:p>
          <a:endParaRPr lang="ru-RU"/>
        </a:p>
      </dgm:t>
    </dgm:pt>
    <dgm:pt modelId="{7D8078D5-29AC-4F66-939E-1EF510725426}" type="sibTrans" cxnId="{3F17BC6E-72CA-4732-A531-AD70C2F6ED35}">
      <dgm:prSet/>
      <dgm:spPr/>
      <dgm:t>
        <a:bodyPr/>
        <a:lstStyle/>
        <a:p>
          <a:endParaRPr lang="ru-RU"/>
        </a:p>
      </dgm:t>
    </dgm:pt>
    <dgm:pt modelId="{331AC511-3C21-4D34-8189-0A63638A6E8D}">
      <dgm:prSet phldrT="[Текст]"/>
      <dgm:spPr>
        <a:solidFill>
          <a:srgbClr val="00B0F0"/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2019год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0024C779-249B-4FEF-8894-D3249107B71F}" type="parTrans" cxnId="{E3BC3D9A-ADCA-471B-90B3-B963630757C4}">
      <dgm:prSet/>
      <dgm:spPr/>
      <dgm:t>
        <a:bodyPr/>
        <a:lstStyle/>
        <a:p>
          <a:endParaRPr lang="ru-RU"/>
        </a:p>
      </dgm:t>
    </dgm:pt>
    <dgm:pt modelId="{C76FC05C-EC0F-4CE3-80BA-8059503731C6}" type="sibTrans" cxnId="{E3BC3D9A-ADCA-471B-90B3-B963630757C4}">
      <dgm:prSet/>
      <dgm:spPr/>
      <dgm:t>
        <a:bodyPr/>
        <a:lstStyle/>
        <a:p>
          <a:endParaRPr lang="ru-RU"/>
        </a:p>
      </dgm:t>
    </dgm:pt>
    <dgm:pt modelId="{EA33DDF0-4524-4B32-BCF0-CA12087EB820}">
      <dgm:prSet phldrT="[Текст]"/>
      <dgm:spPr>
        <a:solidFill>
          <a:srgbClr val="00B0F0"/>
        </a:solidFill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2020год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0A892A5C-2189-47F8-B21B-8B13AB6A5F55}" type="parTrans" cxnId="{E205078E-86D0-43C8-B879-D88C50B5BA8C}">
      <dgm:prSet/>
      <dgm:spPr/>
      <dgm:t>
        <a:bodyPr/>
        <a:lstStyle/>
        <a:p>
          <a:endParaRPr lang="ru-RU"/>
        </a:p>
      </dgm:t>
    </dgm:pt>
    <dgm:pt modelId="{9D01AFD3-7D40-4ED6-9B44-512C6730B030}" type="sibTrans" cxnId="{E205078E-86D0-43C8-B879-D88C50B5BA8C}">
      <dgm:prSet/>
      <dgm:spPr/>
      <dgm:t>
        <a:bodyPr/>
        <a:lstStyle/>
        <a:p>
          <a:endParaRPr lang="ru-RU"/>
        </a:p>
      </dgm:t>
    </dgm:pt>
    <dgm:pt modelId="{10ECF2E2-E62E-4AFF-BCF5-B9F47E6C2639}">
      <dgm:prSet custT="1"/>
      <dgm:spPr>
        <a:ln>
          <a:solidFill>
            <a:srgbClr val="D8C8B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indent="0"/>
          <a:r>
            <a:rPr lang="ru-RU" sz="1600" dirty="0" smtClean="0"/>
            <a:t>400 тыс.рублей</a:t>
          </a:r>
          <a:endParaRPr lang="ru-RU" sz="1600" dirty="0"/>
        </a:p>
      </dgm:t>
    </dgm:pt>
    <dgm:pt modelId="{44330D5B-2480-4C62-B297-142414BCBEBA}" type="parTrans" cxnId="{614C7F62-F898-435B-8217-CEC48536F891}">
      <dgm:prSet/>
      <dgm:spPr/>
      <dgm:t>
        <a:bodyPr/>
        <a:lstStyle/>
        <a:p>
          <a:endParaRPr lang="ru-RU"/>
        </a:p>
      </dgm:t>
    </dgm:pt>
    <dgm:pt modelId="{ABA53436-BC8B-4A71-AAE0-7294D983EE0D}" type="sibTrans" cxnId="{614C7F62-F898-435B-8217-CEC48536F891}">
      <dgm:prSet/>
      <dgm:spPr/>
      <dgm:t>
        <a:bodyPr/>
        <a:lstStyle/>
        <a:p>
          <a:endParaRPr lang="ru-RU"/>
        </a:p>
      </dgm:t>
    </dgm:pt>
    <dgm:pt modelId="{7C257494-E8F3-4CAA-9C12-EA43AD75211E}">
      <dgm:prSet/>
      <dgm:spPr>
        <a:ln>
          <a:solidFill>
            <a:srgbClr val="D8C8B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mtClean="0"/>
            <a:t>400 тыс.рублей</a:t>
          </a:r>
          <a:endParaRPr lang="ru-RU"/>
        </a:p>
      </dgm:t>
    </dgm:pt>
    <dgm:pt modelId="{4611C05D-E929-4EEE-9E1A-0A9BF4029F87}" type="parTrans" cxnId="{E3FB73A7-DFC5-476D-9DB4-6FB8756D9589}">
      <dgm:prSet/>
      <dgm:spPr/>
      <dgm:t>
        <a:bodyPr/>
        <a:lstStyle/>
        <a:p>
          <a:endParaRPr lang="ru-RU"/>
        </a:p>
      </dgm:t>
    </dgm:pt>
    <dgm:pt modelId="{A3EC82AF-6741-4FD5-86AD-BEBC594EEA68}" type="sibTrans" cxnId="{E3FB73A7-DFC5-476D-9DB4-6FB8756D9589}">
      <dgm:prSet/>
      <dgm:spPr/>
      <dgm:t>
        <a:bodyPr/>
        <a:lstStyle/>
        <a:p>
          <a:endParaRPr lang="ru-RU"/>
        </a:p>
      </dgm:t>
    </dgm:pt>
    <dgm:pt modelId="{8ABB032B-7209-4470-A0A2-81A4BDB18EF5}">
      <dgm:prSet/>
      <dgm:spPr>
        <a:ln>
          <a:solidFill>
            <a:srgbClr val="D8C8B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mtClean="0"/>
            <a:t>400 тыс.рублей</a:t>
          </a:r>
          <a:endParaRPr lang="ru-RU"/>
        </a:p>
      </dgm:t>
    </dgm:pt>
    <dgm:pt modelId="{B9A98964-C34A-4D87-A91E-835C7516AB6D}" type="parTrans" cxnId="{CFA4B9B9-BB7C-4BBF-A194-479A5CD6F7A6}">
      <dgm:prSet/>
      <dgm:spPr/>
      <dgm:t>
        <a:bodyPr/>
        <a:lstStyle/>
        <a:p>
          <a:endParaRPr lang="ru-RU"/>
        </a:p>
      </dgm:t>
    </dgm:pt>
    <dgm:pt modelId="{89A91FF0-DD97-476B-8790-971BA6E0F32A}" type="sibTrans" cxnId="{CFA4B9B9-BB7C-4BBF-A194-479A5CD6F7A6}">
      <dgm:prSet/>
      <dgm:spPr/>
      <dgm:t>
        <a:bodyPr/>
        <a:lstStyle/>
        <a:p>
          <a:endParaRPr lang="ru-RU"/>
        </a:p>
      </dgm:t>
    </dgm:pt>
    <dgm:pt modelId="{E24F9D88-F0D9-451F-AC00-913E5EBACD55}" type="pres">
      <dgm:prSet presAssocID="{CA3017F7-FD21-4517-9A68-DE8EDC7C0472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77A035-A118-4710-8DB1-0D9A4F8C803E}" type="pres">
      <dgm:prSet presAssocID="{A13C7831-359D-46D0-AC88-D009B3A03BB1}" presName="compNode" presStyleCnt="0"/>
      <dgm:spPr/>
    </dgm:pt>
    <dgm:pt modelId="{1DD5BABC-2632-4FCF-B90B-05D6CC6F6F44}" type="pres">
      <dgm:prSet presAssocID="{A13C7831-359D-46D0-AC88-D009B3A03BB1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337B4-D84D-40E1-AC73-C335EC6622E4}" type="pres">
      <dgm:prSet presAssocID="{A13C7831-359D-46D0-AC88-D009B3A03BB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4E16F-52FC-4922-9CF8-53317340EE82}" type="pres">
      <dgm:prSet presAssocID="{A13C7831-359D-46D0-AC88-D009B3A03BB1}" presName="parentRect" presStyleLbl="alignNode1" presStyleIdx="0" presStyleCnt="3" custLinFactNeighborX="-4485" custLinFactNeighborY="3704"/>
      <dgm:spPr/>
      <dgm:t>
        <a:bodyPr/>
        <a:lstStyle/>
        <a:p>
          <a:endParaRPr lang="ru-RU"/>
        </a:p>
      </dgm:t>
    </dgm:pt>
    <dgm:pt modelId="{C1F35DCC-43D6-41E3-9B88-305E25403A1C}" type="pres">
      <dgm:prSet presAssocID="{A13C7831-359D-46D0-AC88-D009B3A03BB1}" presName="adorn" presStyleLbl="fgAccFollowNode1" presStyleIdx="0" presStyleCnt="3" custScaleX="135938"/>
      <dgm:spPr>
        <a:prstGeom prst="foldedCorner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DE9C82F-6934-47A9-BCF3-C61A7BD4B95E}" type="pres">
      <dgm:prSet presAssocID="{7D8078D5-29AC-4F66-939E-1EF51072542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9844147-5FBB-4B72-A51D-177B1F80A45B}" type="pres">
      <dgm:prSet presAssocID="{331AC511-3C21-4D34-8189-0A63638A6E8D}" presName="compNode" presStyleCnt="0"/>
      <dgm:spPr/>
    </dgm:pt>
    <dgm:pt modelId="{E3F44210-08CD-409E-B8D5-554CBE793D95}" type="pres">
      <dgm:prSet presAssocID="{331AC511-3C21-4D34-8189-0A63638A6E8D}" presName="childRect" presStyleLbl="bgAcc1" presStyleIdx="1" presStyleCnt="3" custLinFactNeighborX="-4645" custLinFactNeighborY="-7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FAD18-8754-4346-AFA4-915581BE18C2}" type="pres">
      <dgm:prSet presAssocID="{331AC511-3C21-4D34-8189-0A63638A6E8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B583E-B325-4E67-8344-F44AA94D5977}" type="pres">
      <dgm:prSet presAssocID="{331AC511-3C21-4D34-8189-0A63638A6E8D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AF3702F7-BF0E-418A-AB9C-1DDA32BF77A0}" type="pres">
      <dgm:prSet presAssocID="{331AC511-3C21-4D34-8189-0A63638A6E8D}" presName="adorn" presStyleLbl="fgAccFollowNode1" presStyleIdx="1" presStyleCnt="3" custScaleX="124734" custLinFactNeighborX="700" custLinFactNeighborY="4956"/>
      <dgm:spPr>
        <a:prstGeom prst="foldedCorner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529D557-05E1-4805-A1AE-93650B68D3D7}" type="pres">
      <dgm:prSet presAssocID="{C76FC05C-EC0F-4CE3-80BA-8059503731C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6C9DA76-7683-47DA-84F0-9B54148CD692}" type="pres">
      <dgm:prSet presAssocID="{EA33DDF0-4524-4B32-BCF0-CA12087EB820}" presName="compNode" presStyleCnt="0"/>
      <dgm:spPr/>
    </dgm:pt>
    <dgm:pt modelId="{D59E2ED3-E5DE-4BA4-8B88-A55F3F4FD65F}" type="pres">
      <dgm:prSet presAssocID="{EA33DDF0-4524-4B32-BCF0-CA12087EB820}" presName="childRect" presStyleLbl="bgAcc1" presStyleIdx="2" presStyleCnt="3" custLinFactNeighborX="1094" custLinFactNeighborY="-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4E81A-187E-466A-B0C6-79FA44A88146}" type="pres">
      <dgm:prSet presAssocID="{EA33DDF0-4524-4B32-BCF0-CA12087EB82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A9C7C7-E04F-4864-A822-7120DD93D2F5}" type="pres">
      <dgm:prSet presAssocID="{EA33DDF0-4524-4B32-BCF0-CA12087EB820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9DBB8C1D-0746-40E0-B5CF-19C666E673B0}" type="pres">
      <dgm:prSet presAssocID="{EA33DDF0-4524-4B32-BCF0-CA12087EB820}" presName="adorn" presStyleLbl="fgAccFollowNode1" presStyleIdx="2" presStyleCnt="3" custScaleX="130637" custLinFactNeighborX="573" custLinFactNeighborY="-337"/>
      <dgm:spPr>
        <a:prstGeom prst="foldedCorner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4A99B696-C63B-460B-8718-24E77E109E5B}" type="presOf" srcId="{331AC511-3C21-4D34-8189-0A63638A6E8D}" destId="{DD8B583E-B325-4E67-8344-F44AA94D5977}" srcOrd="1" destOrd="0" presId="urn:microsoft.com/office/officeart/2005/8/layout/bList2"/>
    <dgm:cxn modelId="{D370E1C2-9C13-4CED-8D90-402C0E092CFF}" type="presOf" srcId="{A13C7831-359D-46D0-AC88-D009B3A03BB1}" destId="{7DE337B4-D84D-40E1-AC73-C335EC6622E4}" srcOrd="0" destOrd="0" presId="urn:microsoft.com/office/officeart/2005/8/layout/bList2"/>
    <dgm:cxn modelId="{A03BC4CE-4391-4C41-9001-8FBDDB1D0A72}" type="presOf" srcId="{8ABB032B-7209-4470-A0A2-81A4BDB18EF5}" destId="{D59E2ED3-E5DE-4BA4-8B88-A55F3F4FD65F}" srcOrd="0" destOrd="0" presId="urn:microsoft.com/office/officeart/2005/8/layout/bList2"/>
    <dgm:cxn modelId="{CAE33A91-5FFD-4B73-9CD1-FC30A7FE9625}" type="presOf" srcId="{CA3017F7-FD21-4517-9A68-DE8EDC7C0472}" destId="{E24F9D88-F0D9-451F-AC00-913E5EBACD55}" srcOrd="0" destOrd="0" presId="urn:microsoft.com/office/officeart/2005/8/layout/bList2"/>
    <dgm:cxn modelId="{A05B2D74-F804-4D94-A7DE-7D9D3512AE97}" type="presOf" srcId="{10ECF2E2-E62E-4AFF-BCF5-B9F47E6C2639}" destId="{1DD5BABC-2632-4FCF-B90B-05D6CC6F6F44}" srcOrd="0" destOrd="0" presId="urn:microsoft.com/office/officeart/2005/8/layout/bList2"/>
    <dgm:cxn modelId="{3F17BC6E-72CA-4732-A531-AD70C2F6ED35}" srcId="{CA3017F7-FD21-4517-9A68-DE8EDC7C0472}" destId="{A13C7831-359D-46D0-AC88-D009B3A03BB1}" srcOrd="0" destOrd="0" parTransId="{305CEDBB-6D80-4E20-8818-9FBD0E44A4D6}" sibTransId="{7D8078D5-29AC-4F66-939E-1EF510725426}"/>
    <dgm:cxn modelId="{CFA4B9B9-BB7C-4BBF-A194-479A5CD6F7A6}" srcId="{EA33DDF0-4524-4B32-BCF0-CA12087EB820}" destId="{8ABB032B-7209-4470-A0A2-81A4BDB18EF5}" srcOrd="0" destOrd="0" parTransId="{B9A98964-C34A-4D87-A91E-835C7516AB6D}" sibTransId="{89A91FF0-DD97-476B-8790-971BA6E0F32A}"/>
    <dgm:cxn modelId="{75FAAE6C-528A-490D-8ECA-903C952C2EC3}" type="presOf" srcId="{331AC511-3C21-4D34-8189-0A63638A6E8D}" destId="{5A2FAD18-8754-4346-AFA4-915581BE18C2}" srcOrd="0" destOrd="0" presId="urn:microsoft.com/office/officeart/2005/8/layout/bList2"/>
    <dgm:cxn modelId="{E205078E-86D0-43C8-B879-D88C50B5BA8C}" srcId="{CA3017F7-FD21-4517-9A68-DE8EDC7C0472}" destId="{EA33DDF0-4524-4B32-BCF0-CA12087EB820}" srcOrd="2" destOrd="0" parTransId="{0A892A5C-2189-47F8-B21B-8B13AB6A5F55}" sibTransId="{9D01AFD3-7D40-4ED6-9B44-512C6730B030}"/>
    <dgm:cxn modelId="{614C7F62-F898-435B-8217-CEC48536F891}" srcId="{A13C7831-359D-46D0-AC88-D009B3A03BB1}" destId="{10ECF2E2-E62E-4AFF-BCF5-B9F47E6C2639}" srcOrd="0" destOrd="0" parTransId="{44330D5B-2480-4C62-B297-142414BCBEBA}" sibTransId="{ABA53436-BC8B-4A71-AAE0-7294D983EE0D}"/>
    <dgm:cxn modelId="{39FA92CC-859F-4BE5-AF00-E0C66F23D9F7}" type="presOf" srcId="{C76FC05C-EC0F-4CE3-80BA-8059503731C6}" destId="{9529D557-05E1-4805-A1AE-93650B68D3D7}" srcOrd="0" destOrd="0" presId="urn:microsoft.com/office/officeart/2005/8/layout/bList2"/>
    <dgm:cxn modelId="{F1619400-6530-4DA0-8DAD-AC9C47AE69E9}" type="presOf" srcId="{EA33DDF0-4524-4B32-BCF0-CA12087EB820}" destId="{76A9C7C7-E04F-4864-A822-7120DD93D2F5}" srcOrd="1" destOrd="0" presId="urn:microsoft.com/office/officeart/2005/8/layout/bList2"/>
    <dgm:cxn modelId="{4225D2B9-46C2-48B3-B805-F9D033C4C244}" type="presOf" srcId="{A13C7831-359D-46D0-AC88-D009B3A03BB1}" destId="{FFE4E16F-52FC-4922-9CF8-53317340EE82}" srcOrd="1" destOrd="0" presId="urn:microsoft.com/office/officeart/2005/8/layout/bList2"/>
    <dgm:cxn modelId="{01502933-CA71-49D2-8C7A-57DC8D3B22E8}" type="presOf" srcId="{7C257494-E8F3-4CAA-9C12-EA43AD75211E}" destId="{E3F44210-08CD-409E-B8D5-554CBE793D95}" srcOrd="0" destOrd="0" presId="urn:microsoft.com/office/officeart/2005/8/layout/bList2"/>
    <dgm:cxn modelId="{E3BC3D9A-ADCA-471B-90B3-B963630757C4}" srcId="{CA3017F7-FD21-4517-9A68-DE8EDC7C0472}" destId="{331AC511-3C21-4D34-8189-0A63638A6E8D}" srcOrd="1" destOrd="0" parTransId="{0024C779-249B-4FEF-8894-D3249107B71F}" sibTransId="{C76FC05C-EC0F-4CE3-80BA-8059503731C6}"/>
    <dgm:cxn modelId="{E3FB73A7-DFC5-476D-9DB4-6FB8756D9589}" srcId="{331AC511-3C21-4D34-8189-0A63638A6E8D}" destId="{7C257494-E8F3-4CAA-9C12-EA43AD75211E}" srcOrd="0" destOrd="0" parTransId="{4611C05D-E929-4EEE-9E1A-0A9BF4029F87}" sibTransId="{A3EC82AF-6741-4FD5-86AD-BEBC594EEA68}"/>
    <dgm:cxn modelId="{FAA8B13C-B292-422A-A61B-6F6849256293}" type="presOf" srcId="{EA33DDF0-4524-4B32-BCF0-CA12087EB820}" destId="{CEC4E81A-187E-466A-B0C6-79FA44A88146}" srcOrd="0" destOrd="0" presId="urn:microsoft.com/office/officeart/2005/8/layout/bList2"/>
    <dgm:cxn modelId="{FA2BEA65-02C1-4210-B010-D0AE7F7EAC4F}" type="presOf" srcId="{7D8078D5-29AC-4F66-939E-1EF510725426}" destId="{5DE9C82F-6934-47A9-BCF3-C61A7BD4B95E}" srcOrd="0" destOrd="0" presId="urn:microsoft.com/office/officeart/2005/8/layout/bList2"/>
    <dgm:cxn modelId="{80EFC9BA-9932-4412-9B4D-CA783833C41F}" type="presParOf" srcId="{E24F9D88-F0D9-451F-AC00-913E5EBACD55}" destId="{8177A035-A118-4710-8DB1-0D9A4F8C803E}" srcOrd="0" destOrd="0" presId="urn:microsoft.com/office/officeart/2005/8/layout/bList2"/>
    <dgm:cxn modelId="{EBB66C83-4CAB-47BF-8058-F2DB310F61C8}" type="presParOf" srcId="{8177A035-A118-4710-8DB1-0D9A4F8C803E}" destId="{1DD5BABC-2632-4FCF-B90B-05D6CC6F6F44}" srcOrd="0" destOrd="0" presId="urn:microsoft.com/office/officeart/2005/8/layout/bList2"/>
    <dgm:cxn modelId="{485AEDB6-60C8-4113-AD20-B1D1A79FEA18}" type="presParOf" srcId="{8177A035-A118-4710-8DB1-0D9A4F8C803E}" destId="{7DE337B4-D84D-40E1-AC73-C335EC6622E4}" srcOrd="1" destOrd="0" presId="urn:microsoft.com/office/officeart/2005/8/layout/bList2"/>
    <dgm:cxn modelId="{0D2301EA-C66E-4376-96AF-A81905ADF618}" type="presParOf" srcId="{8177A035-A118-4710-8DB1-0D9A4F8C803E}" destId="{FFE4E16F-52FC-4922-9CF8-53317340EE82}" srcOrd="2" destOrd="0" presId="urn:microsoft.com/office/officeart/2005/8/layout/bList2"/>
    <dgm:cxn modelId="{55F84382-E1C9-44EE-9DD0-92FCB3E3FA63}" type="presParOf" srcId="{8177A035-A118-4710-8DB1-0D9A4F8C803E}" destId="{C1F35DCC-43D6-41E3-9B88-305E25403A1C}" srcOrd="3" destOrd="0" presId="urn:microsoft.com/office/officeart/2005/8/layout/bList2"/>
    <dgm:cxn modelId="{F2EABB50-542A-4157-AF64-2ED28B0D8590}" type="presParOf" srcId="{E24F9D88-F0D9-451F-AC00-913E5EBACD55}" destId="{5DE9C82F-6934-47A9-BCF3-C61A7BD4B95E}" srcOrd="1" destOrd="0" presId="urn:microsoft.com/office/officeart/2005/8/layout/bList2"/>
    <dgm:cxn modelId="{FD624F7F-14D0-41B1-87AE-AFF33BAD3FA1}" type="presParOf" srcId="{E24F9D88-F0D9-451F-AC00-913E5EBACD55}" destId="{49844147-5FBB-4B72-A51D-177B1F80A45B}" srcOrd="2" destOrd="0" presId="urn:microsoft.com/office/officeart/2005/8/layout/bList2"/>
    <dgm:cxn modelId="{56EA1132-6853-4F71-9F84-810D449498A3}" type="presParOf" srcId="{49844147-5FBB-4B72-A51D-177B1F80A45B}" destId="{E3F44210-08CD-409E-B8D5-554CBE793D95}" srcOrd="0" destOrd="0" presId="urn:microsoft.com/office/officeart/2005/8/layout/bList2"/>
    <dgm:cxn modelId="{0804FF0C-DE24-423D-82ED-9B81ADE1C42C}" type="presParOf" srcId="{49844147-5FBB-4B72-A51D-177B1F80A45B}" destId="{5A2FAD18-8754-4346-AFA4-915581BE18C2}" srcOrd="1" destOrd="0" presId="urn:microsoft.com/office/officeart/2005/8/layout/bList2"/>
    <dgm:cxn modelId="{229ADA38-41B8-467B-B163-25DF3A3F50EC}" type="presParOf" srcId="{49844147-5FBB-4B72-A51D-177B1F80A45B}" destId="{DD8B583E-B325-4E67-8344-F44AA94D5977}" srcOrd="2" destOrd="0" presId="urn:microsoft.com/office/officeart/2005/8/layout/bList2"/>
    <dgm:cxn modelId="{6209B7A4-646A-4CE8-BE0F-F242292DDC9F}" type="presParOf" srcId="{49844147-5FBB-4B72-A51D-177B1F80A45B}" destId="{AF3702F7-BF0E-418A-AB9C-1DDA32BF77A0}" srcOrd="3" destOrd="0" presId="urn:microsoft.com/office/officeart/2005/8/layout/bList2"/>
    <dgm:cxn modelId="{49D2730F-634E-4495-A784-5CC10B5A9D59}" type="presParOf" srcId="{E24F9D88-F0D9-451F-AC00-913E5EBACD55}" destId="{9529D557-05E1-4805-A1AE-93650B68D3D7}" srcOrd="3" destOrd="0" presId="urn:microsoft.com/office/officeart/2005/8/layout/bList2"/>
    <dgm:cxn modelId="{7637C3A1-5D45-4F14-9368-6E2A5D3ABB67}" type="presParOf" srcId="{E24F9D88-F0D9-451F-AC00-913E5EBACD55}" destId="{16C9DA76-7683-47DA-84F0-9B54148CD692}" srcOrd="4" destOrd="0" presId="urn:microsoft.com/office/officeart/2005/8/layout/bList2"/>
    <dgm:cxn modelId="{3AFF7CC7-122E-4786-BEC9-E5B4257D7B8E}" type="presParOf" srcId="{16C9DA76-7683-47DA-84F0-9B54148CD692}" destId="{D59E2ED3-E5DE-4BA4-8B88-A55F3F4FD65F}" srcOrd="0" destOrd="0" presId="urn:microsoft.com/office/officeart/2005/8/layout/bList2"/>
    <dgm:cxn modelId="{5A43E4B9-E7C9-4E89-AF6E-9384212BD91F}" type="presParOf" srcId="{16C9DA76-7683-47DA-84F0-9B54148CD692}" destId="{CEC4E81A-187E-466A-B0C6-79FA44A88146}" srcOrd="1" destOrd="0" presId="urn:microsoft.com/office/officeart/2005/8/layout/bList2"/>
    <dgm:cxn modelId="{DC7C9D24-B423-43F1-BA67-E72A69596848}" type="presParOf" srcId="{16C9DA76-7683-47DA-84F0-9B54148CD692}" destId="{76A9C7C7-E04F-4864-A822-7120DD93D2F5}" srcOrd="2" destOrd="0" presId="urn:microsoft.com/office/officeart/2005/8/layout/bList2"/>
    <dgm:cxn modelId="{AAB74E5C-9D9D-4CB3-9D49-AEAA83D105AA}" type="presParOf" srcId="{16C9DA76-7683-47DA-84F0-9B54148CD692}" destId="{9DBB8C1D-0746-40E0-B5CF-19C666E673B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B2FEB3-EE3A-4230-9DA3-640E93F508D7}">
      <dsp:nvSpPr>
        <dsp:cNvPr id="0" name=""/>
        <dsp:cNvSpPr/>
      </dsp:nvSpPr>
      <dsp:spPr>
        <a:xfrm>
          <a:off x="0" y="0"/>
          <a:ext cx="5780831" cy="662038"/>
        </a:xfrm>
        <a:prstGeom prst="roundRect">
          <a:avLst/>
        </a:prstGeom>
        <a:gradFill rotWithShape="1">
          <a:gsLst>
            <a:gs pos="0">
              <a:schemeClr val="accent6">
                <a:tint val="75000"/>
                <a:shade val="85000"/>
                <a:satMod val="230000"/>
              </a:schemeClr>
            </a:gs>
            <a:gs pos="25000">
              <a:schemeClr val="accent6">
                <a:tint val="90000"/>
                <a:shade val="70000"/>
                <a:satMod val="220000"/>
              </a:schemeClr>
            </a:gs>
            <a:gs pos="50000">
              <a:schemeClr val="accent6">
                <a:tint val="90000"/>
                <a:shade val="58000"/>
                <a:satMod val="225000"/>
              </a:schemeClr>
            </a:gs>
            <a:gs pos="65000">
              <a:schemeClr val="accent6">
                <a:tint val="90000"/>
                <a:shade val="58000"/>
                <a:satMod val="225000"/>
              </a:schemeClr>
            </a:gs>
            <a:gs pos="80000">
              <a:schemeClr val="accent6">
                <a:tint val="90000"/>
                <a:shade val="69000"/>
                <a:satMod val="220000"/>
              </a:schemeClr>
            </a:gs>
            <a:gs pos="100000">
              <a:schemeClr val="accent6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6">
              <a:shade val="60000"/>
              <a:satMod val="11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Требований Бюджетного кодекса Российской Федерации</a:t>
          </a:r>
          <a:endParaRPr lang="ru-RU" sz="1600" b="1" kern="1200" cap="none" spc="0" dirty="0">
            <a:ln w="1905"/>
            <a:solidFill>
              <a:srgbClr val="00206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0" y="0"/>
        <a:ext cx="5780831" cy="662038"/>
      </dsp:txXfrm>
    </dsp:sp>
    <dsp:sp modelId="{381202CB-6FF7-492A-9F23-A9351D7DB14E}">
      <dsp:nvSpPr>
        <dsp:cNvPr id="0" name=""/>
        <dsp:cNvSpPr/>
      </dsp:nvSpPr>
      <dsp:spPr>
        <a:xfrm>
          <a:off x="2823" y="807963"/>
          <a:ext cx="5780831" cy="533418"/>
        </a:xfrm>
        <a:prstGeom prst="roundRect">
          <a:avLst/>
        </a:prstGeom>
        <a:gradFill rotWithShape="1">
          <a:gsLst>
            <a:gs pos="0">
              <a:schemeClr val="accent6">
                <a:tint val="75000"/>
                <a:shade val="85000"/>
                <a:satMod val="230000"/>
              </a:schemeClr>
            </a:gs>
            <a:gs pos="25000">
              <a:schemeClr val="accent6">
                <a:tint val="90000"/>
                <a:shade val="70000"/>
                <a:satMod val="220000"/>
              </a:schemeClr>
            </a:gs>
            <a:gs pos="50000">
              <a:schemeClr val="accent6">
                <a:tint val="90000"/>
                <a:shade val="58000"/>
                <a:satMod val="225000"/>
              </a:schemeClr>
            </a:gs>
            <a:gs pos="65000">
              <a:schemeClr val="accent6">
                <a:tint val="90000"/>
                <a:shade val="58000"/>
                <a:satMod val="225000"/>
              </a:schemeClr>
            </a:gs>
            <a:gs pos="80000">
              <a:schemeClr val="accent6">
                <a:tint val="90000"/>
                <a:shade val="69000"/>
                <a:satMod val="220000"/>
              </a:schemeClr>
            </a:gs>
            <a:gs pos="100000">
              <a:schemeClr val="accent6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6">
              <a:shade val="60000"/>
              <a:satMod val="11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Указов Президента Российской Федерации от 7 мая 2012 года</a:t>
          </a:r>
          <a:endParaRPr lang="ru-RU" sz="1600" b="1" kern="1200" cap="none" spc="0" dirty="0">
            <a:ln w="1905"/>
            <a:solidFill>
              <a:srgbClr val="00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823" y="807963"/>
        <a:ext cx="5780831" cy="533418"/>
      </dsp:txXfrm>
    </dsp:sp>
    <dsp:sp modelId="{24B3A6F6-3C4D-42BC-A939-ABD2990568FB}">
      <dsp:nvSpPr>
        <dsp:cNvPr id="0" name=""/>
        <dsp:cNvSpPr/>
      </dsp:nvSpPr>
      <dsp:spPr>
        <a:xfrm>
          <a:off x="0" y="1510033"/>
          <a:ext cx="5780831" cy="829226"/>
        </a:xfrm>
        <a:prstGeom prst="roundRect">
          <a:avLst/>
        </a:prstGeom>
        <a:gradFill rotWithShape="1">
          <a:gsLst>
            <a:gs pos="0">
              <a:schemeClr val="accent6">
                <a:tint val="75000"/>
                <a:shade val="85000"/>
                <a:satMod val="230000"/>
              </a:schemeClr>
            </a:gs>
            <a:gs pos="25000">
              <a:schemeClr val="accent6">
                <a:tint val="90000"/>
                <a:shade val="70000"/>
                <a:satMod val="220000"/>
              </a:schemeClr>
            </a:gs>
            <a:gs pos="50000">
              <a:schemeClr val="accent6">
                <a:tint val="90000"/>
                <a:shade val="58000"/>
                <a:satMod val="225000"/>
              </a:schemeClr>
            </a:gs>
            <a:gs pos="65000">
              <a:schemeClr val="accent6">
                <a:tint val="90000"/>
                <a:shade val="58000"/>
                <a:satMod val="225000"/>
              </a:schemeClr>
            </a:gs>
            <a:gs pos="80000">
              <a:schemeClr val="accent6">
                <a:tint val="90000"/>
                <a:shade val="69000"/>
                <a:satMod val="220000"/>
              </a:schemeClr>
            </a:gs>
            <a:gs pos="100000">
              <a:schemeClr val="accent6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6">
              <a:shade val="60000"/>
              <a:satMod val="11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Проекта Закона Иркутской области «Об областном бюджете на 2018 год и на плановый период 2019 и 2020 годов»</a:t>
          </a:r>
          <a:endParaRPr lang="ru-RU" sz="1600" b="1" kern="1200" cap="none" spc="0" dirty="0">
            <a:ln w="1905"/>
            <a:solidFill>
              <a:srgbClr val="00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0" y="1510033"/>
        <a:ext cx="5780831" cy="829226"/>
      </dsp:txXfrm>
    </dsp:sp>
    <dsp:sp modelId="{DCBA44BD-9C5F-4C18-8ADA-1F727CD5B569}">
      <dsp:nvSpPr>
        <dsp:cNvPr id="0" name=""/>
        <dsp:cNvSpPr/>
      </dsp:nvSpPr>
      <dsp:spPr>
        <a:xfrm>
          <a:off x="2823" y="2457577"/>
          <a:ext cx="5780831" cy="848310"/>
        </a:xfrm>
        <a:prstGeom prst="roundRect">
          <a:avLst/>
        </a:prstGeom>
        <a:gradFill rotWithShape="1">
          <a:gsLst>
            <a:gs pos="0">
              <a:schemeClr val="accent6">
                <a:tint val="75000"/>
                <a:shade val="85000"/>
                <a:satMod val="230000"/>
              </a:schemeClr>
            </a:gs>
            <a:gs pos="25000">
              <a:schemeClr val="accent6">
                <a:tint val="90000"/>
                <a:shade val="70000"/>
                <a:satMod val="220000"/>
              </a:schemeClr>
            </a:gs>
            <a:gs pos="50000">
              <a:schemeClr val="accent6">
                <a:tint val="90000"/>
                <a:shade val="58000"/>
                <a:satMod val="225000"/>
              </a:schemeClr>
            </a:gs>
            <a:gs pos="65000">
              <a:schemeClr val="accent6">
                <a:tint val="90000"/>
                <a:shade val="58000"/>
                <a:satMod val="225000"/>
              </a:schemeClr>
            </a:gs>
            <a:gs pos="80000">
              <a:schemeClr val="accent6">
                <a:tint val="90000"/>
                <a:shade val="69000"/>
                <a:satMod val="220000"/>
              </a:schemeClr>
            </a:gs>
            <a:gs pos="100000">
              <a:schemeClr val="accent6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6">
              <a:shade val="60000"/>
              <a:satMod val="11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Положения о бюджетном процессе в муниципальном образовании Балаганский район, утвержденного решением Думы Балаганского района от 27.06.2016 года №7/6-рд</a:t>
          </a:r>
          <a:endParaRPr lang="ru-RU" sz="1600" b="1" kern="1200" cap="none" spc="0" dirty="0">
            <a:ln w="1905"/>
            <a:solidFill>
              <a:srgbClr val="00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823" y="2457577"/>
        <a:ext cx="5780831" cy="848310"/>
      </dsp:txXfrm>
    </dsp:sp>
    <dsp:sp modelId="{240493B1-8A02-48F4-8EC5-6F4F27EB54E1}">
      <dsp:nvSpPr>
        <dsp:cNvPr id="0" name=""/>
        <dsp:cNvSpPr/>
      </dsp:nvSpPr>
      <dsp:spPr>
        <a:xfrm>
          <a:off x="2823" y="3449372"/>
          <a:ext cx="5780831" cy="881828"/>
        </a:xfrm>
        <a:prstGeom prst="roundRect">
          <a:avLst/>
        </a:prstGeom>
        <a:gradFill rotWithShape="1">
          <a:gsLst>
            <a:gs pos="0">
              <a:schemeClr val="accent6">
                <a:tint val="75000"/>
                <a:shade val="85000"/>
                <a:satMod val="230000"/>
              </a:schemeClr>
            </a:gs>
            <a:gs pos="25000">
              <a:schemeClr val="accent6">
                <a:tint val="90000"/>
                <a:shade val="70000"/>
                <a:satMod val="220000"/>
              </a:schemeClr>
            </a:gs>
            <a:gs pos="50000">
              <a:schemeClr val="accent6">
                <a:tint val="90000"/>
                <a:shade val="58000"/>
                <a:satMod val="225000"/>
              </a:schemeClr>
            </a:gs>
            <a:gs pos="65000">
              <a:schemeClr val="accent6">
                <a:tint val="90000"/>
                <a:shade val="58000"/>
                <a:satMod val="225000"/>
              </a:schemeClr>
            </a:gs>
            <a:gs pos="80000">
              <a:schemeClr val="accent6">
                <a:tint val="90000"/>
                <a:shade val="69000"/>
                <a:satMod val="220000"/>
              </a:schemeClr>
            </a:gs>
            <a:gs pos="100000">
              <a:schemeClr val="accent6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6">
              <a:shade val="60000"/>
              <a:satMod val="11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Основных направлений бюджетной и налоговой политики муниципального образования Балаганский район на 2018 год и на плановый период 2019 и 2020 годов, утвержденных постановлением администрации Балаганского района от 10.11.2017 года №530</a:t>
          </a:r>
          <a:endParaRPr lang="ru-RU" sz="1400" b="1" kern="1200" cap="none" spc="0" dirty="0">
            <a:ln w="1905"/>
            <a:solidFill>
              <a:srgbClr val="00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823" y="3449372"/>
        <a:ext cx="5780831" cy="881828"/>
      </dsp:txXfrm>
    </dsp:sp>
    <dsp:sp modelId="{714D4DC6-4AD3-4820-8965-DB6FF0BB98DB}">
      <dsp:nvSpPr>
        <dsp:cNvPr id="0" name=""/>
        <dsp:cNvSpPr/>
      </dsp:nvSpPr>
      <dsp:spPr>
        <a:xfrm>
          <a:off x="2823" y="4474685"/>
          <a:ext cx="5780831" cy="1050394"/>
        </a:xfrm>
        <a:prstGeom prst="roundRect">
          <a:avLst/>
        </a:prstGeom>
        <a:gradFill rotWithShape="1">
          <a:gsLst>
            <a:gs pos="0">
              <a:schemeClr val="accent6">
                <a:tint val="75000"/>
                <a:shade val="85000"/>
                <a:satMod val="230000"/>
              </a:schemeClr>
            </a:gs>
            <a:gs pos="25000">
              <a:schemeClr val="accent6">
                <a:tint val="90000"/>
                <a:shade val="70000"/>
                <a:satMod val="220000"/>
              </a:schemeClr>
            </a:gs>
            <a:gs pos="50000">
              <a:schemeClr val="accent6">
                <a:tint val="90000"/>
                <a:shade val="58000"/>
                <a:satMod val="225000"/>
              </a:schemeClr>
            </a:gs>
            <a:gs pos="65000">
              <a:schemeClr val="accent6">
                <a:tint val="90000"/>
                <a:shade val="58000"/>
                <a:satMod val="225000"/>
              </a:schemeClr>
            </a:gs>
            <a:gs pos="80000">
              <a:schemeClr val="accent6">
                <a:tint val="90000"/>
                <a:shade val="69000"/>
                <a:satMod val="220000"/>
              </a:schemeClr>
            </a:gs>
            <a:gs pos="100000">
              <a:schemeClr val="accent6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6">
              <a:shade val="60000"/>
              <a:satMod val="11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Основных параметров прогноза социально-экономического развития муниципального образования Балаганский район на среднесрочный период 2018-2020 годов, утвержденных постановлением администрации Балаганского района от 17.07.2017г. №320</a:t>
          </a:r>
          <a:endParaRPr lang="ru-RU" sz="1400" b="1" kern="1200" cap="none" spc="0" dirty="0">
            <a:ln w="1905"/>
            <a:solidFill>
              <a:srgbClr val="00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823" y="4474685"/>
        <a:ext cx="5780831" cy="1050394"/>
      </dsp:txXfrm>
    </dsp:sp>
    <dsp:sp modelId="{C02722B0-B668-4242-A258-78D07AFB2CF4}">
      <dsp:nvSpPr>
        <dsp:cNvPr id="0" name=""/>
        <dsp:cNvSpPr/>
      </dsp:nvSpPr>
      <dsp:spPr>
        <a:xfrm>
          <a:off x="2823" y="5668564"/>
          <a:ext cx="5780831" cy="533361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6">
              <a:shade val="60000"/>
              <a:satMod val="11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Ожидаемой оценки исполнения районного бюджета в 2017 году</a:t>
          </a:r>
          <a:endParaRPr lang="ru-RU" sz="1600" b="1" kern="1200" cap="none" spc="0" dirty="0">
            <a:ln w="1905"/>
            <a:solidFill>
              <a:srgbClr val="000099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823" y="5668564"/>
        <a:ext cx="5780831" cy="533361"/>
      </dsp:txXfrm>
    </dsp:sp>
    <dsp:sp modelId="{2D0AD63B-93A7-4A01-BD51-DA0360395F41}">
      <dsp:nvSpPr>
        <dsp:cNvPr id="0" name=""/>
        <dsp:cNvSpPr/>
      </dsp:nvSpPr>
      <dsp:spPr>
        <a:xfrm>
          <a:off x="2823" y="6345410"/>
          <a:ext cx="5780831" cy="505726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l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99"/>
              </a:solidFill>
            </a:rPr>
            <a:t>Муниципальных программ</a:t>
          </a:r>
          <a:endParaRPr lang="ru-RU" sz="1600" b="1" kern="1200" dirty="0">
            <a:solidFill>
              <a:srgbClr val="000099"/>
            </a:solidFill>
          </a:endParaRPr>
        </a:p>
      </dsp:txBody>
      <dsp:txXfrm>
        <a:off x="2823" y="6345410"/>
        <a:ext cx="5780831" cy="505726"/>
      </dsp:txXfrm>
    </dsp:sp>
    <dsp:sp modelId="{68DDBB28-A9B9-42E3-BBD5-4625E3F498AE}">
      <dsp:nvSpPr>
        <dsp:cNvPr id="0" name=""/>
        <dsp:cNvSpPr/>
      </dsp:nvSpPr>
      <dsp:spPr>
        <a:xfrm>
          <a:off x="2823" y="6994621"/>
          <a:ext cx="5780831" cy="753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l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l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19050" bIns="952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23" y="6994621"/>
        <a:ext cx="5780831" cy="753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0.09412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0" y="0"/>
          <a:ext cx="6210690" cy="768085"/>
        </a:xfrm>
        <a:prstGeom xmlns:a="http://schemas.openxmlformats.org/drawingml/2006/main" prst="round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rgbClr val="FA8D3D"/>
          </a:solidFill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Franklin Gothic Book"/>
            </a:defRPr>
          </a:lvl9pPr>
        </a:lstStyle>
        <a:p xmlns:a="http://schemas.openxmlformats.org/drawingml/2006/main">
          <a:pPr algn="ctr"/>
          <a:r>
            <a:rPr lang="ru-RU" dirty="0" smtClean="0"/>
            <a:t>Диаграмма: План поступлений налоговых и неналоговых доходов в 2018 </a:t>
          </a:r>
          <a:r>
            <a:rPr lang="ru-RU" smtClean="0"/>
            <a:t>году (%)</a:t>
          </a:r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0.50849</cdr:x>
      <cdr:y>0.125</cdr:y>
    </cdr:to>
    <cdr:sp macro="" textlink="">
      <cdr:nvSpPr>
        <cdr:cNvPr id="2" name="Пятиугольник 1"/>
        <cdr:cNvSpPr/>
      </cdr:nvSpPr>
      <cdr:spPr>
        <a:xfrm xmlns:a="http://schemas.openxmlformats.org/drawingml/2006/main">
          <a:off x="0" y="0"/>
          <a:ext cx="1290682" cy="384043"/>
        </a:xfrm>
        <a:prstGeom xmlns:a="http://schemas.openxmlformats.org/drawingml/2006/main" prst="homePlate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2018 год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0.02128</cdr:x>
      <cdr:y>0</cdr:y>
    </cdr:from>
    <cdr:to>
      <cdr:x>0.51966</cdr:x>
      <cdr:y>0.125</cdr:y>
    </cdr:to>
    <cdr:sp macro="" textlink="">
      <cdr:nvSpPr>
        <cdr:cNvPr id="2" name="Пятиугольник 1"/>
        <cdr:cNvSpPr/>
      </cdr:nvSpPr>
      <cdr:spPr>
        <a:xfrm xmlns:a="http://schemas.openxmlformats.org/drawingml/2006/main">
          <a:off x="54015" y="0"/>
          <a:ext cx="1265023" cy="384043"/>
        </a:xfrm>
        <a:prstGeom xmlns:a="http://schemas.openxmlformats.org/drawingml/2006/main" prst="homePlate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2019 год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0.04255</cdr:x>
      <cdr:y>0</cdr:y>
    </cdr:from>
    <cdr:to>
      <cdr:x>0.56895</cdr:x>
      <cdr:y>0.125</cdr:y>
    </cdr:to>
    <cdr:sp macro="" textlink="">
      <cdr:nvSpPr>
        <cdr:cNvPr id="2" name="Пятиугольник 1"/>
        <cdr:cNvSpPr/>
      </cdr:nvSpPr>
      <cdr:spPr>
        <a:xfrm xmlns:a="http://schemas.openxmlformats.org/drawingml/2006/main">
          <a:off x="108004" y="0"/>
          <a:ext cx="1336146" cy="384043"/>
        </a:xfrm>
        <a:prstGeom xmlns:a="http://schemas.openxmlformats.org/drawingml/2006/main" prst="homePlate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2020 год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0.25641</cdr:y>
    </cdr:from>
    <cdr:to>
      <cdr:x>0.30777</cdr:x>
      <cdr:y>0.40826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0" y="1480603"/>
          <a:ext cx="1945241" cy="876852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CECFF"/>
        </a:solidFill>
        <a:ln xmlns:a="http://schemas.openxmlformats.org/drawingml/2006/main">
          <a:solidFill>
            <a:srgbClr val="0070C0"/>
          </a:solidFill>
        </a:ln>
        <a:scene3d xmlns:a="http://schemas.openxmlformats.org/drawingml/2006/main">
          <a:camera prst="isometricOffAxis2Lef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rgbClr val="002060"/>
              </a:solidFill>
            </a:rPr>
            <a:t>Главные администраторы доходов районного бюджета  </a:t>
          </a:r>
          <a:endParaRPr lang="ru-RU" sz="12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0.56514</cdr:x>
      <cdr:y>0.07423</cdr:y>
    </cdr:from>
    <cdr:to>
      <cdr:x>0.94593</cdr:x>
      <cdr:y>0.19936</cdr:y>
    </cdr:to>
    <cdr:sp macro="" textlink="">
      <cdr:nvSpPr>
        <cdr:cNvPr id="7" name="Скругленный прямоугольник 6"/>
        <cdr:cNvSpPr/>
      </cdr:nvSpPr>
      <cdr:spPr>
        <a:xfrm xmlns:a="http://schemas.openxmlformats.org/drawingml/2006/main">
          <a:off x="3571900" y="428628"/>
          <a:ext cx="2406803" cy="722567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CECFF"/>
        </a:solidFill>
        <a:ln xmlns:a="http://schemas.openxmlformats.org/drawingml/2006/main">
          <a:solidFill>
            <a:srgbClr val="FFFF00"/>
          </a:solidFill>
        </a:ln>
        <a:scene3d xmlns:a="http://schemas.openxmlformats.org/drawingml/2006/main">
          <a:camera prst="isometricOffAxis2Lef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dirty="0" smtClean="0">
              <a:solidFill>
                <a:srgbClr val="002060"/>
              </a:solidFill>
            </a:rPr>
            <a:t>Главные распорядители  бюджетных  средств районного бюджета</a:t>
          </a:r>
          <a:endParaRPr lang="ru-RU" sz="12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0.63295</cdr:x>
      <cdr:y>0.32184</cdr:y>
    </cdr:from>
    <cdr:to>
      <cdr:x>1</cdr:x>
      <cdr:y>0.45862</cdr:y>
    </cdr:to>
    <cdr:sp macro="" textlink="">
      <cdr:nvSpPr>
        <cdr:cNvPr id="8" name="Скругленный прямоугольник 7"/>
        <cdr:cNvSpPr/>
      </cdr:nvSpPr>
      <cdr:spPr>
        <a:xfrm xmlns:a="http://schemas.openxmlformats.org/drawingml/2006/main">
          <a:off x="4500594" y="2000264"/>
          <a:ext cx="2319908" cy="850112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CECFF"/>
        </a:solidFill>
        <a:ln xmlns:a="http://schemas.openxmlformats.org/drawingml/2006/main">
          <a:solidFill>
            <a:srgbClr val="7030A0"/>
          </a:solidFill>
        </a:ln>
        <a:scene3d xmlns:a="http://schemas.openxmlformats.org/drawingml/2006/main">
          <a:camera prst="isometricOffAxis2Lef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rgbClr val="002060"/>
              </a:solidFill>
            </a:rPr>
            <a:t>П</a:t>
          </a:r>
          <a:r>
            <a:rPr lang="ru-RU" sz="1400" dirty="0" smtClean="0">
              <a:solidFill>
                <a:srgbClr val="002060"/>
              </a:solidFill>
            </a:rPr>
            <a:t>олучатели бюджетных средств районного бюджета</a:t>
          </a:r>
          <a:endParaRPr lang="ru-RU" sz="14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</cdr:x>
      <cdr:y>0.48249</cdr:y>
    </cdr:from>
    <cdr:to>
      <cdr:x>0.34921</cdr:x>
      <cdr:y>0.63774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>
          <a:off x="0" y="3092139"/>
          <a:ext cx="2207168" cy="994953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CECFF"/>
        </a:solidFill>
        <a:ln xmlns:a="http://schemas.openxmlformats.org/drawingml/2006/main">
          <a:solidFill>
            <a:schemeClr val="accent5">
              <a:lumMod val="75000"/>
            </a:schemeClr>
          </a:solidFill>
        </a:ln>
        <a:scene3d xmlns:a="http://schemas.openxmlformats.org/drawingml/2006/main">
          <a:camera prst="isometricOffAxis2Lef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rgbClr val="002060"/>
              </a:solidFill>
            </a:rPr>
            <a:t>Главные администраторы источников финансирования дефицита районного бюджета</a:t>
          </a:r>
          <a:endParaRPr lang="ru-RU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0.72337</cdr:x>
      <cdr:y>0.49486</cdr:y>
    </cdr:from>
    <cdr:to>
      <cdr:x>0.9961</cdr:x>
      <cdr:y>0.64285</cdr:y>
    </cdr:to>
    <cdr:sp macro="" textlink="">
      <cdr:nvSpPr>
        <cdr:cNvPr id="11" name="Скругленный прямоугольник 10"/>
        <cdr:cNvSpPr/>
      </cdr:nvSpPr>
      <cdr:spPr>
        <a:xfrm xmlns:a="http://schemas.openxmlformats.org/drawingml/2006/main">
          <a:off x="4572032" y="2857520"/>
          <a:ext cx="1723772" cy="854546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CECFF"/>
        </a:solidFill>
        <a:ln xmlns:a="http://schemas.openxmlformats.org/drawingml/2006/main">
          <a:solidFill>
            <a:srgbClr val="C00000"/>
          </a:solidFill>
        </a:ln>
        <a:scene3d xmlns:a="http://schemas.openxmlformats.org/drawingml/2006/main">
          <a:camera prst="isometricOffAxis2Lef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rgbClr val="002060"/>
              </a:solidFill>
            </a:rPr>
            <a:t>Администрация Балаганского района</a:t>
          </a:r>
          <a:endParaRPr lang="ru-RU" sz="14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0.053</cdr:x>
      <cdr:y>0.75467</cdr:y>
    </cdr:from>
    <cdr:to>
      <cdr:x>0.35982</cdr:x>
      <cdr:y>0.88288</cdr:y>
    </cdr:to>
    <cdr:sp macro="" textlink="">
      <cdr:nvSpPr>
        <cdr:cNvPr id="12" name="Скругленный прямоугольник 11"/>
        <cdr:cNvSpPr/>
      </cdr:nvSpPr>
      <cdr:spPr>
        <a:xfrm xmlns:a="http://schemas.openxmlformats.org/drawingml/2006/main">
          <a:off x="334960" y="4401724"/>
          <a:ext cx="1939259" cy="747804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CECFF"/>
        </a:solidFill>
        <a:ln xmlns:a="http://schemas.openxmlformats.org/drawingml/2006/main">
          <a:solidFill>
            <a:srgbClr val="FF0000"/>
          </a:solidFill>
        </a:ln>
        <a:scene3d xmlns:a="http://schemas.openxmlformats.org/drawingml/2006/main">
          <a:camera prst="isometricOffAxis2Lef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solidFill>
                <a:srgbClr val="002060"/>
              </a:solidFill>
            </a:rPr>
            <a:t>КСП МО Балаганский район </a:t>
          </a:r>
          <a:endParaRPr lang="ru-RU" sz="14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0.66821</cdr:x>
      <cdr:y>0.71755</cdr:y>
    </cdr:from>
    <cdr:to>
      <cdr:x>0.98899</cdr:x>
      <cdr:y>0.84127</cdr:y>
    </cdr:to>
    <cdr:sp macro="" textlink="">
      <cdr:nvSpPr>
        <cdr:cNvPr id="13" name="Скругленный прямоугольник 12"/>
        <cdr:cNvSpPr/>
      </cdr:nvSpPr>
      <cdr:spPr>
        <a:xfrm xmlns:a="http://schemas.openxmlformats.org/drawingml/2006/main">
          <a:off x="4223393" y="4598571"/>
          <a:ext cx="2027456" cy="792886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CECFF"/>
        </a:solidFill>
        <a:ln xmlns:a="http://schemas.openxmlformats.org/drawingml/2006/main">
          <a:solidFill>
            <a:srgbClr val="FFC000"/>
          </a:solidFill>
        </a:ln>
        <a:scene3d xmlns:a="http://schemas.openxmlformats.org/drawingml/2006/main">
          <a:camera prst="isometricOffAxis2Lef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solidFill>
                <a:srgbClr val="002060"/>
              </a:solidFill>
            </a:rPr>
            <a:t>Финансовое управление Балаганского района</a:t>
          </a:r>
          <a:endParaRPr lang="ru-RU" sz="12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0.4182</cdr:x>
      <cdr:y>0.8289</cdr:y>
    </cdr:from>
    <cdr:to>
      <cdr:x>0.72399</cdr:x>
      <cdr:y>0.93446</cdr:y>
    </cdr:to>
    <cdr:sp macro="" textlink="">
      <cdr:nvSpPr>
        <cdr:cNvPr id="14" name="Скругленный прямоугольник 13"/>
        <cdr:cNvSpPr/>
      </cdr:nvSpPr>
      <cdr:spPr>
        <a:xfrm xmlns:a="http://schemas.openxmlformats.org/drawingml/2006/main">
          <a:off x="2643206" y="4786346"/>
          <a:ext cx="1932726" cy="609580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CECFF"/>
        </a:solidFill>
        <a:ln xmlns:a="http://schemas.openxmlformats.org/drawingml/2006/main">
          <a:solidFill>
            <a:srgbClr val="00B050"/>
          </a:solidFill>
        </a:ln>
        <a:scene3d xmlns:a="http://schemas.openxmlformats.org/drawingml/2006/main">
          <a:camera prst="perspectiveHeroicExtremeLeftFacing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solidFill>
                <a:srgbClr val="002060"/>
              </a:solidFill>
            </a:rPr>
            <a:t>Дума Балаганского района</a:t>
          </a:r>
          <a:endParaRPr lang="ru-RU" sz="1400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0.09042</cdr:x>
      <cdr:y>0.04949</cdr:y>
    </cdr:from>
    <cdr:to>
      <cdr:x>0.47453</cdr:x>
      <cdr:y>0.15295</cdr:y>
    </cdr:to>
    <cdr:sp macro="" textlink="">
      <cdr:nvSpPr>
        <cdr:cNvPr id="15" name="Скругленный прямоугольник 14"/>
        <cdr:cNvSpPr/>
      </cdr:nvSpPr>
      <cdr:spPr>
        <a:xfrm xmlns:a="http://schemas.openxmlformats.org/drawingml/2006/main">
          <a:off x="571494" y="317167"/>
          <a:ext cx="2427762" cy="663046"/>
        </a:xfrm>
        <a:prstGeom xmlns:a="http://schemas.openxmlformats.org/drawingml/2006/main" prst="roundRect">
          <a:avLst/>
        </a:prstGeom>
        <a:solidFill xmlns:a="http://schemas.openxmlformats.org/drawingml/2006/main">
          <a:srgbClr val="CCECFF"/>
        </a:solidFill>
        <a:ln xmlns:a="http://schemas.openxmlformats.org/drawingml/2006/main">
          <a:solidFill>
            <a:schemeClr val="bg2">
              <a:lumMod val="75000"/>
            </a:schemeClr>
          </a:solidFill>
        </a:ln>
        <a:scene3d xmlns:a="http://schemas.openxmlformats.org/drawingml/2006/main">
          <a:camera prst="perspectiveHeroicExtremeLeftFacing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marL="360363"/>
          <a:r>
            <a:rPr lang="ru-RU" sz="1400" dirty="0" smtClean="0">
              <a:solidFill>
                <a:srgbClr val="002060"/>
              </a:solidFill>
            </a:rPr>
            <a:t>Мэр Балаганского района</a:t>
          </a:r>
          <a:endParaRPr lang="ru-RU" sz="1400" dirty="0">
            <a:solidFill>
              <a:srgbClr val="00206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10328-FA35-4AFE-82F6-A871A0FD89CF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95ECE-E7B8-47D5-836F-89BEC93806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781AD-8D90-4F19-B6E1-02C410CB63E6}" type="datetimeFigureOut">
              <a:rPr lang="ru-RU" smtClean="0"/>
              <a:pPr/>
              <a:t>08.06.2018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746125"/>
            <a:ext cx="27971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1BB30-C0BD-40C2-A51B-B80124F0D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30413" y="746125"/>
            <a:ext cx="27971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1BB30-C0BD-40C2-A51B-B80124F0DAF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30413" y="746125"/>
            <a:ext cx="27971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1BB30-C0BD-40C2-A51B-B80124F0DAF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30413" y="746125"/>
            <a:ext cx="27971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1BB30-C0BD-40C2-A51B-B80124F0DAF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30413" y="746125"/>
            <a:ext cx="27971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1BB30-C0BD-40C2-A51B-B80124F0DAF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1BB30-C0BD-40C2-A51B-B80124F0DAF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30413" y="746125"/>
            <a:ext cx="27971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1BB30-C0BD-40C2-A51B-B80124F0DAF2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30413" y="746125"/>
            <a:ext cx="27971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1BB30-C0BD-40C2-A51B-B80124F0DAF2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7133206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285750" y="6471218"/>
            <a:ext cx="6343650" cy="1629833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9E6BD-ABF3-4892-81C6-D2ECE7D440D7}" type="datetime1">
              <a:rPr lang="ru-RU" smtClean="0"/>
              <a:pPr/>
              <a:t>08.06.2018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55E6FC7B-EE36-47FF-94DB-C92BBF139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7725-C92E-48DA-8374-07B2E6A57BB7}" type="datetime1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pull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732371"/>
            <a:ext cx="137160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732371"/>
            <a:ext cx="468630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49F1-1DB7-439E-86C5-61F1320D32CF}" type="datetime1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pull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4174-4DA9-4D50-9D12-85A0462B18EF}" type="datetime1">
              <a:rPr lang="ru-RU" smtClean="0"/>
              <a:pPr/>
              <a:t>08.06.2018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86050" y="101604"/>
            <a:ext cx="2171700" cy="385233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55E6FC7B-EE36-47FF-94DB-C92BBF139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pull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4593206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50" y="2235200"/>
            <a:ext cx="6343650" cy="16256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6A60D-DEB0-43C9-95B9-9A286D6C4EA2}" type="datetime1">
              <a:rPr lang="ru-RU" smtClean="0"/>
              <a:pPr/>
              <a:t>08.06.2018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356" y="3929450"/>
            <a:ext cx="6515100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10000">
    <p:pull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1432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2575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0AE9-528F-4620-A0F3-4E027445F1BB}" type="datetime1">
              <a:rPr lang="ru-RU" smtClean="0"/>
              <a:pPr/>
              <a:t>08.06.2018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pull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28600" y="7213601"/>
            <a:ext cx="6457950" cy="117686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11084" y="889000"/>
            <a:ext cx="3217917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3483771" y="889000"/>
            <a:ext cx="3219181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1084" y="1754719"/>
            <a:ext cx="3217917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3486548" y="1754719"/>
            <a:ext cx="3216402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3BE20-F8AA-4DF1-A734-6483A0E29AAA}" type="datetime1">
              <a:rPr lang="ru-RU" smtClean="0"/>
              <a:pPr/>
              <a:t>08.06.2018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72200" y="8636000"/>
            <a:ext cx="571500" cy="329184"/>
          </a:xfrm>
        </p:spPr>
        <p:txBody>
          <a:bodyPr/>
          <a:lstStyle/>
          <a:p>
            <a:fld id="{55E6FC7B-EE36-47FF-94DB-C92BBF139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385762" y="80264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 advTm="10000">
    <p:pull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CC98-413C-4E54-BC9D-65FC6FC3F1C6}" type="datetime1">
              <a:rPr lang="ru-RU" smtClean="0"/>
              <a:pPr/>
              <a:t>08.06.2018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pull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DD27C-A6BC-4992-8EE3-17A5206D15A5}" type="datetime1">
              <a:rPr lang="ru-RU" smtClean="0"/>
              <a:pPr/>
              <a:t>08.06.2018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pull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85762" y="7798826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42900" y="7315201"/>
            <a:ext cx="6343650" cy="69426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342902" y="812800"/>
            <a:ext cx="2256235" cy="64008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681289" y="812800"/>
            <a:ext cx="4005263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D2E7A-7668-4AA5-8753-E4086ED070FF}" type="datetime1">
              <a:rPr lang="ru-RU" smtClean="0"/>
              <a:pPr/>
              <a:t>08.06.2018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0000">
    <p:pull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628900" y="822179"/>
            <a:ext cx="3771900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1B59-39C5-4FAD-B18A-7644DE02DEE2}" type="datetime1">
              <a:rPr lang="ru-RU" smtClean="0"/>
              <a:pPr/>
              <a:t>08.06.2018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85750" y="6658347"/>
            <a:ext cx="4400550" cy="696384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285750" y="7377625"/>
            <a:ext cx="4400550" cy="102446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Tm="10000">
    <p:pull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1401201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8600" y="2072220"/>
            <a:ext cx="65151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4857750" y="101604"/>
            <a:ext cx="1885950" cy="38523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7E08AC-714F-415C-ABBA-5CBEDF361640}" type="datetime1">
              <a:rPr lang="ru-RU" smtClean="0"/>
              <a:pPr/>
              <a:t>08.06.2018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2343150" y="101604"/>
            <a:ext cx="2514600" cy="38523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172200" y="8636003"/>
            <a:ext cx="571500" cy="325967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E6FC7B-EE36-47FF-94DB-C92BBF139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385762" y="1401201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385762" y="1410651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 advTm="10000">
    <p:pull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adminbalagansk.ru/index.php?main_id=13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hyperlink" Target="http://adminbalagansk.ru/index.php?main_id=9&amp;part_id=35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dminbalagansk.ru/index.php?main_id=9&amp;part_id=357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dminbalagansk.ru/index.php?main_id=5&amp;part_id=9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adminbalagansk.ru/index.php?main_id=35&amp;part_id=328&amp;type=rd&amp;year=201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balagansk.ru/index.php?main_id=23&amp;part_id=92" TargetMode="Externa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dminbalagansk.ru/index.php?main_id=23&amp;part_id=92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minbalagansk.ru/index.php?main_id=23&amp;part_id=92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balagansk.ru/index.php?main_id=23&amp;part_id=92" TargetMode="External"/><Relationship Id="rId2" Type="http://schemas.openxmlformats.org/officeDocument/2006/relationships/hyperlink" Target="http://www.adminbalagansk.ru/index.php?main_id=9&amp;part_id=358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minbalagansk.ru/index.php?main_id=23&amp;part_id=92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minbalagansk.ru/index.php?main_id=5&amp;part_id=9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balagansk.ru/index.php?main_id=23&amp;part_id=9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640" y="1691680"/>
            <a:ext cx="6534726" cy="381642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cs typeface="Aparajita" pitchFamily="34" charset="0"/>
              </a:rPr>
              <a:t>Бюджет муниципального образования </a:t>
            </a:r>
            <a:br>
              <a:rPr lang="ru-RU" b="1" i="1" dirty="0" smtClean="0">
                <a:solidFill>
                  <a:srgbClr val="002060"/>
                </a:solidFill>
                <a:cs typeface="Aparajita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cs typeface="Aparajita" pitchFamily="34" charset="0"/>
              </a:rPr>
              <a:t>Балаганский район </a:t>
            </a:r>
            <a:br>
              <a:rPr lang="ru-RU" b="1" i="1" dirty="0" smtClean="0">
                <a:solidFill>
                  <a:srgbClr val="002060"/>
                </a:solidFill>
                <a:cs typeface="Aparajita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cs typeface="Aparajita" pitchFamily="34" charset="0"/>
              </a:rPr>
              <a:t>на 2018 год и </a:t>
            </a:r>
            <a:br>
              <a:rPr lang="ru-RU" b="1" i="1" dirty="0" smtClean="0">
                <a:solidFill>
                  <a:srgbClr val="002060"/>
                </a:solidFill>
                <a:cs typeface="Aparajita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cs typeface="Aparajita" pitchFamily="34" charset="0"/>
              </a:rPr>
              <a:t>на плановый период </a:t>
            </a:r>
            <a:br>
              <a:rPr lang="ru-RU" b="1" i="1" dirty="0" smtClean="0">
                <a:solidFill>
                  <a:srgbClr val="002060"/>
                </a:solidFill>
                <a:cs typeface="Aparajita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cs typeface="Aparajita" pitchFamily="34" charset="0"/>
              </a:rPr>
              <a:t>2019 и 2020 годов</a:t>
            </a:r>
            <a:endParaRPr lang="ru-RU" b="1" i="1" dirty="0">
              <a:solidFill>
                <a:srgbClr val="002060"/>
              </a:solidFill>
              <a:cs typeface="Aparajit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200" y="6204185"/>
            <a:ext cx="1178727" cy="312032"/>
          </a:xfr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 fontScale="70000" lnSpcReduction="20000"/>
          </a:bodyPr>
          <a:lstStyle/>
          <a:p>
            <a:endParaRPr lang="ru-RU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06657">
            <a:off x="184517" y="6169955"/>
            <a:ext cx="2845477" cy="278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Овал 5"/>
          <p:cNvSpPr/>
          <p:nvPr/>
        </p:nvSpPr>
        <p:spPr>
          <a:xfrm>
            <a:off x="2420889" y="5436097"/>
            <a:ext cx="4437112" cy="1368152"/>
          </a:xfrm>
          <a:prstGeom prst="ellipse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cs typeface="Aharoni" pitchFamily="2" charset="-79"/>
              </a:rPr>
              <a:t>К решению Думы Балаганского района от</a:t>
            </a:r>
          </a:p>
          <a:p>
            <a:r>
              <a:rPr lang="ru-RU" dirty="0" smtClean="0">
                <a:solidFill>
                  <a:srgbClr val="002060"/>
                </a:solidFill>
                <a:cs typeface="Aharoni" pitchFamily="2" charset="-79"/>
              </a:rPr>
              <a:t> 25.12.2017года № 12/1-РД</a:t>
            </a:r>
            <a:endParaRPr lang="ru-RU" dirty="0">
              <a:solidFill>
                <a:srgbClr val="002060"/>
              </a:solidFill>
              <a:cs typeface="Aharoni" pitchFamily="2" charset="-79"/>
            </a:endParaRPr>
          </a:p>
        </p:txBody>
      </p:sp>
    </p:spTree>
  </p:cSld>
  <p:clrMapOvr>
    <a:masterClrMapping/>
  </p:clrMapOvr>
  <p:transition spd="med" advTm="10000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2656" y="899595"/>
            <a:ext cx="6264696" cy="757130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457200">
              <a:tabLst>
                <a:tab pos="457200" algn="l"/>
              </a:tabLst>
            </a:pPr>
            <a:endParaRPr lang="ru-RU" dirty="0" smtClean="0"/>
          </a:p>
          <a:p>
            <a:pPr indent="536575"/>
            <a:endParaRPr lang="ru-RU" dirty="0" smtClean="0"/>
          </a:p>
          <a:p>
            <a:pPr indent="536575"/>
            <a:endParaRPr lang="ru-RU" dirty="0" smtClean="0"/>
          </a:p>
          <a:p>
            <a:pPr indent="536575"/>
            <a:endParaRPr lang="ru-RU" dirty="0" smtClean="0"/>
          </a:p>
          <a:p>
            <a:pPr indent="536575"/>
            <a:endParaRPr lang="ru-RU" dirty="0" smtClean="0"/>
          </a:p>
          <a:p>
            <a:pPr indent="536575"/>
            <a:endParaRPr lang="ru-RU" dirty="0" smtClean="0"/>
          </a:p>
          <a:p>
            <a:pPr indent="536575"/>
            <a:endParaRPr lang="ru-RU" dirty="0" smtClean="0"/>
          </a:p>
          <a:p>
            <a:pPr indent="536575"/>
            <a:endParaRPr lang="ru-RU" dirty="0" smtClean="0"/>
          </a:p>
          <a:p>
            <a:pPr indent="536575"/>
            <a:endParaRPr lang="ru-RU" dirty="0" smtClean="0"/>
          </a:p>
          <a:p>
            <a:pPr indent="536575"/>
            <a:endParaRPr lang="ru-RU" dirty="0" smtClean="0"/>
          </a:p>
          <a:p>
            <a:pPr indent="536575"/>
            <a:endParaRPr lang="ru-RU" dirty="0" smtClean="0"/>
          </a:p>
          <a:p>
            <a:pPr indent="536575"/>
            <a:endParaRPr lang="ru-RU" dirty="0" smtClean="0"/>
          </a:p>
          <a:p>
            <a:pPr indent="536575"/>
            <a:endParaRPr lang="ru-RU" dirty="0" smtClean="0"/>
          </a:p>
          <a:p>
            <a:pPr indent="536575"/>
            <a:endParaRPr lang="ru-RU" dirty="0" smtClean="0"/>
          </a:p>
          <a:p>
            <a:pPr indent="536575"/>
            <a:endParaRPr lang="ru-RU" dirty="0" smtClean="0"/>
          </a:p>
          <a:p>
            <a:pPr indent="536575"/>
            <a:endParaRPr lang="ru-RU" dirty="0" smtClean="0"/>
          </a:p>
          <a:p>
            <a:pPr indent="536575"/>
            <a:endParaRPr lang="ru-RU" dirty="0" smtClean="0"/>
          </a:p>
          <a:p>
            <a:pPr indent="536575"/>
            <a:endParaRPr lang="ru-RU" dirty="0" smtClean="0"/>
          </a:p>
          <a:p>
            <a:pPr indent="536575"/>
            <a:endParaRPr lang="ru-RU" dirty="0" smtClean="0"/>
          </a:p>
          <a:p>
            <a:pPr indent="536575"/>
            <a:endParaRPr lang="ru-RU" dirty="0" smtClean="0"/>
          </a:p>
          <a:p>
            <a:pPr indent="536575"/>
            <a:endParaRPr lang="ru-RU" dirty="0" smtClean="0"/>
          </a:p>
          <a:p>
            <a:pPr indent="536575"/>
            <a:endParaRPr lang="ru-RU" dirty="0" smtClean="0"/>
          </a:p>
          <a:p>
            <a:pPr indent="536575"/>
            <a:endParaRPr lang="ru-RU" dirty="0" smtClean="0"/>
          </a:p>
          <a:p>
            <a:pPr indent="536575"/>
            <a:endParaRPr lang="ru-RU" dirty="0" smtClean="0"/>
          </a:p>
          <a:p>
            <a:pPr indent="536575"/>
            <a:endParaRPr lang="ru-RU" dirty="0" smtClean="0"/>
          </a:p>
          <a:p>
            <a:pPr indent="536575"/>
            <a:endParaRPr lang="ru-RU" dirty="0" smtClean="0"/>
          </a:p>
          <a:p>
            <a:pPr indent="536575"/>
            <a:endParaRPr lang="ru-RU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09236">
            <a:off x="776620" y="1859728"/>
            <a:ext cx="2726068" cy="2320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нутый угол 9"/>
          <p:cNvSpPr/>
          <p:nvPr/>
        </p:nvSpPr>
        <p:spPr>
          <a:xfrm>
            <a:off x="548680" y="467544"/>
            <a:ext cx="5616624" cy="1246936"/>
          </a:xfrm>
          <a:prstGeom prst="foldedCorner">
            <a:avLst/>
          </a:prstGeom>
          <a:solidFill>
            <a:srgbClr val="92D050"/>
          </a:solidFill>
          <a:ln w="76200">
            <a:solidFill>
              <a:srgbClr val="92D05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tabLst>
                <a:tab pos="457200" algn="l"/>
              </a:tabLst>
            </a:pPr>
            <a:endParaRPr lang="ru-RU" dirty="0" smtClean="0">
              <a:solidFill>
                <a:srgbClr val="002060"/>
              </a:solidFill>
            </a:endParaRPr>
          </a:p>
          <a:p>
            <a:pPr indent="457200" algn="just"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Территория Балаганского района относится к  сельскохозяйственным территориям и более подходит для выращивания зерновых культур, овощей, картофеля, кормовых культур. </a:t>
            </a:r>
          </a:p>
        </p:txBody>
      </p:sp>
      <p:sp>
        <p:nvSpPr>
          <p:cNvPr id="11" name="Загнутый угол 10"/>
          <p:cNvSpPr/>
          <p:nvPr/>
        </p:nvSpPr>
        <p:spPr>
          <a:xfrm>
            <a:off x="692697" y="6072198"/>
            <a:ext cx="5760640" cy="2786082"/>
          </a:xfrm>
          <a:prstGeom prst="foldedCorner">
            <a:avLst>
              <a:gd name="adj" fmla="val 11396"/>
            </a:avLst>
          </a:prstGeom>
          <a:solidFill>
            <a:srgbClr val="CCFF66"/>
          </a:solidFill>
          <a:ln w="76200">
            <a:solidFill>
              <a:srgbClr val="92D05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36575" algn="just"/>
            <a:endParaRPr lang="ru-RU" b="1" dirty="0" smtClean="0">
              <a:solidFill>
                <a:srgbClr val="002060"/>
              </a:solidFill>
            </a:endParaRPr>
          </a:p>
          <a:p>
            <a:pPr indent="536575" algn="just"/>
            <a:endParaRPr lang="ru-RU" b="1" dirty="0" smtClean="0">
              <a:solidFill>
                <a:srgbClr val="002060"/>
              </a:solidFill>
            </a:endParaRPr>
          </a:p>
          <a:p>
            <a:pPr indent="536575" algn="just"/>
            <a:r>
              <a:rPr lang="ru-RU" b="1" dirty="0" smtClean="0">
                <a:solidFill>
                  <a:srgbClr val="002060"/>
                </a:solidFill>
              </a:rPr>
              <a:t>По производству зерновых культур из –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за повторяющихся засух Балаганский район относится к рискованной зоне земледелия.</a:t>
            </a:r>
          </a:p>
          <a:p>
            <a:pPr indent="536575" algn="just"/>
            <a:r>
              <a:rPr lang="ru-RU" b="1" dirty="0" smtClean="0">
                <a:solidFill>
                  <a:srgbClr val="002060"/>
                </a:solidFill>
              </a:rPr>
              <a:t>В 2017 году  земледельцами района выращивались ячмень, овес, пшеница, картофель,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горох.</a:t>
            </a:r>
          </a:p>
          <a:p>
            <a:pPr indent="536575" algn="just"/>
            <a:r>
              <a:rPr lang="ru-RU" b="1" dirty="0" smtClean="0">
                <a:solidFill>
                  <a:srgbClr val="002060"/>
                </a:solidFill>
              </a:rPr>
              <a:t>Многолетних кормовых  культур  посеяно на площади 2499 га, однолетних  кормовых культур на площади 2395 га.</a:t>
            </a:r>
          </a:p>
          <a:p>
            <a:pPr indent="536575" algn="just"/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839">
            <a:off x="3498482" y="1797149"/>
            <a:ext cx="2719575" cy="2310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85018">
            <a:off x="771950" y="4012743"/>
            <a:ext cx="273844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929058"/>
            <a:ext cx="300039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med" advTm="10000"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0648" y="0"/>
            <a:ext cx="6408712" cy="7448193"/>
          </a:xfrm>
          <a:prstGeom prst="rect">
            <a:avLst/>
          </a:prstGeom>
          <a:solidFill>
            <a:srgbClr val="CCFF66"/>
          </a:solidFill>
        </p:spPr>
        <p:txBody>
          <a:bodyPr wrap="square">
            <a:spAutoFit/>
          </a:bodyPr>
          <a:lstStyle/>
          <a:p>
            <a:pPr indent="360363"/>
            <a:r>
              <a:rPr lang="ru-RU" sz="1700" b="1" u="sng" dirty="0" smtClean="0">
                <a:solidFill>
                  <a:srgbClr val="002060"/>
                </a:solidFill>
              </a:rPr>
              <a:t>В 2017 году на  территории Балаганского района работали</a:t>
            </a:r>
            <a:r>
              <a:rPr lang="ru-RU" sz="1700" b="1" dirty="0" smtClean="0">
                <a:solidFill>
                  <a:srgbClr val="002060"/>
                </a:solidFill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002060"/>
                </a:solidFill>
              </a:rPr>
              <a:t> 4 сельхозпредприятия: СПК «Тарнопольский», СПК «Ангарский», ООО «Ангара», ООО «Заславское»;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002060"/>
                </a:solidFill>
              </a:rPr>
              <a:t> 6 сельскохозяйственных потребительских снабженческо - сбытовых кооператива: «Велес», «Ясная Поляна», «Рыбзавод», «Таежный»,  «Гарант», «Балаганский»;</a:t>
            </a:r>
          </a:p>
          <a:p>
            <a:pPr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002060"/>
                </a:solidFill>
              </a:rPr>
              <a:t> крестьянские (фермерские) хозяйства и 3060 личных подсобных хозяйства.</a:t>
            </a:r>
          </a:p>
          <a:p>
            <a:pPr>
              <a:buFont typeface="Wingdings" pitchFamily="2" charset="2"/>
              <a:buChar char="ü"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b="1" dirty="0" smtClean="0">
              <a:solidFill>
                <a:srgbClr val="002060"/>
              </a:solidFill>
            </a:endParaRPr>
          </a:p>
          <a:p>
            <a:pPr indent="360363"/>
            <a:endParaRPr lang="ru-RU" b="1" dirty="0" smtClean="0">
              <a:solidFill>
                <a:srgbClr val="002060"/>
              </a:solidFill>
            </a:endParaRPr>
          </a:p>
          <a:p>
            <a:pPr indent="360363"/>
            <a:endParaRPr lang="ru-RU" b="1" u="sng" dirty="0" smtClean="0">
              <a:solidFill>
                <a:srgbClr val="002060"/>
              </a:solidFill>
            </a:endParaRPr>
          </a:p>
          <a:p>
            <a:pPr indent="360363"/>
            <a:r>
              <a:rPr lang="ru-RU" b="1" u="sng" dirty="0" smtClean="0">
                <a:solidFill>
                  <a:srgbClr val="002060"/>
                </a:solidFill>
              </a:rPr>
              <a:t>Направления деятельности</a:t>
            </a:r>
            <a:r>
              <a:rPr lang="ru-RU" b="1" dirty="0" smtClean="0">
                <a:solidFill>
                  <a:srgbClr val="002060"/>
                </a:solidFill>
              </a:rPr>
              <a:t>: </a:t>
            </a:r>
          </a:p>
          <a:p>
            <a:pPr indent="360363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производство зерна, молока, мяса КРС, мяса свиней, меда;</a:t>
            </a:r>
          </a:p>
          <a:p>
            <a:pPr indent="360363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 закуп молока, мяса, рыбы, </a:t>
            </a:r>
          </a:p>
          <a:p>
            <a:pPr indent="360363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табунное мясное коневодство;</a:t>
            </a:r>
          </a:p>
          <a:p>
            <a:pPr indent="360363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мясное овцеводство.</a:t>
            </a:r>
            <a:endParaRPr lang="ru-RU" dirty="0" smtClean="0"/>
          </a:p>
          <a:p>
            <a:pPr indent="360363">
              <a:buFont typeface="Wingdings" pitchFamily="2" charset="2"/>
              <a:buChar char="ü"/>
            </a:pPr>
            <a:endParaRPr lang="ru-RU" dirty="0" smtClean="0"/>
          </a:p>
          <a:p>
            <a:pPr indent="360363">
              <a:buFont typeface="Wingdings" pitchFamily="2" charset="2"/>
              <a:buChar char="ü"/>
            </a:pPr>
            <a:endParaRPr lang="ru-RU" dirty="0" smtClean="0"/>
          </a:p>
          <a:p>
            <a:pPr indent="360363">
              <a:buFont typeface="Wingdings" pitchFamily="2" charset="2"/>
              <a:buChar char="ü"/>
            </a:pPr>
            <a:endParaRPr lang="ru-RU" dirty="0" smtClean="0"/>
          </a:p>
          <a:p>
            <a:pPr indent="360363">
              <a:buFont typeface="Wingdings" pitchFamily="2" charset="2"/>
              <a:buChar char="ü"/>
            </a:pPr>
            <a:endParaRPr lang="ru-RU" dirty="0" smtClean="0"/>
          </a:p>
          <a:p>
            <a:pPr indent="360363">
              <a:buFont typeface="Wingdings" pitchFamily="2" charset="2"/>
              <a:buChar char="ü"/>
            </a:pPr>
            <a:endParaRPr lang="ru-RU" dirty="0" smtClean="0"/>
          </a:p>
          <a:p>
            <a:pPr indent="360363">
              <a:buFont typeface="Wingdings" pitchFamily="2" charset="2"/>
              <a:buChar char="ü"/>
            </a:pPr>
            <a:endParaRPr lang="ru-RU" dirty="0" smtClean="0"/>
          </a:p>
          <a:p>
            <a:pPr indent="360363">
              <a:buFont typeface="Wingdings" pitchFamily="2" charset="2"/>
              <a:buChar char="ü"/>
            </a:pPr>
            <a:endParaRPr lang="ru-RU" dirty="0" smtClean="0"/>
          </a:p>
          <a:p>
            <a:pPr indent="719138">
              <a:tabLst>
                <a:tab pos="719138" algn="l"/>
              </a:tabLst>
            </a:pPr>
            <a:endParaRPr lang="ru-RU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6557">
            <a:off x="4075304" y="4602594"/>
            <a:ext cx="2530270" cy="1902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fagr.ru/upimg/b/20161006_1449518248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86578"/>
            <a:ext cx="274371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47374">
            <a:off x="1529114" y="5723754"/>
            <a:ext cx="2572044" cy="158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60648" y="2699792"/>
            <a:ext cx="6381328" cy="1296144"/>
          </a:xfrm>
          <a:prstGeom prst="roundRect">
            <a:avLst>
              <a:gd name="adj" fmla="val 50000"/>
            </a:avLst>
          </a:prstGeom>
          <a:solidFill>
            <a:srgbClr val="5BED33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27 крестьянских (фермерских) хозяйств заключили соглашения с министерством сельского хозяйства Иркутской области на получение бюджетной поддержки из областного бюджета, 8 из них получили бюджетную поддержку в сумме от 1300 тыс.рублей до 1500 тыс.ру</a:t>
            </a:r>
            <a:r>
              <a:rPr lang="ru-RU" sz="1600" b="1" dirty="0" smtClean="0">
                <a:solidFill>
                  <a:srgbClr val="C00000"/>
                </a:solidFill>
              </a:rPr>
              <a:t>блей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9080" y="6588224"/>
            <a:ext cx="24288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9265">
            <a:off x="2209767" y="7212303"/>
            <a:ext cx="2428892" cy="19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143248" y="8867001"/>
            <a:ext cx="3429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8"/>
              </a:rPr>
              <a:t>http://adminbalagansk.ru/index.php?main_id=13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90" y="8882390"/>
            <a:ext cx="30003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rgbClr val="000099"/>
                </a:solidFill>
              </a:rPr>
              <a:t>Дополнительная информация по ссылке:</a:t>
            </a:r>
            <a:endParaRPr lang="ru-RU" sz="11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 advTm="10000"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04664" y="8388427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/>
          </a:p>
          <a:p>
            <a:endParaRPr lang="ru-RU" sz="1600" dirty="0"/>
          </a:p>
        </p:txBody>
      </p:sp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2239">
            <a:off x="3408045" y="3390222"/>
            <a:ext cx="331236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с одним скругленным углом 8"/>
          <p:cNvSpPr/>
          <p:nvPr/>
        </p:nvSpPr>
        <p:spPr>
          <a:xfrm>
            <a:off x="428604" y="3500430"/>
            <a:ext cx="3214710" cy="1857388"/>
          </a:xfrm>
          <a:prstGeom prst="round1Rect">
            <a:avLst/>
          </a:prstGeom>
          <a:solidFill>
            <a:srgbClr val="CCFFCC"/>
          </a:solidFill>
          <a:ln w="76200">
            <a:solidFill>
              <a:srgbClr val="CCEC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 долю земель водного фонда приходится 43,4 тыс.га или 6,8 % территории  Балаганского района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2233" name="Picture 9" descr="https://hilook.ru/images/article/blog_1242_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43570"/>
            <a:ext cx="300037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с двумя вырезанными противолежащими углами 12"/>
          <p:cNvSpPr/>
          <p:nvPr/>
        </p:nvSpPr>
        <p:spPr>
          <a:xfrm rot="278890">
            <a:off x="2783339" y="6161974"/>
            <a:ext cx="3779551" cy="2612494"/>
          </a:xfrm>
          <a:prstGeom prst="snip2DiagRect">
            <a:avLst/>
          </a:prstGeom>
          <a:solidFill>
            <a:srgbClr val="5BED33"/>
          </a:solidFill>
          <a:ln>
            <a:solidFill>
              <a:srgbClr val="00B050"/>
            </a:solidFill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В 2017 году: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  земли сельхозназначения составили 55000 га, в том числе под зерновыми культурами 2448 га, пашни в обработке 10237,4 га;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</a:rPr>
              <a:t>введено в оборот 755 га залежных земель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00126">
            <a:off x="240797" y="472752"/>
            <a:ext cx="3199392" cy="281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786058" y="285720"/>
            <a:ext cx="3869254" cy="2880320"/>
          </a:xfrm>
          <a:prstGeom prst="round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Большая часть территории района занята землями лесного фонда – 529,6 тыс.га или 83,4%. На все остальные категории земель (земли сельскохозяйственного  назначения, земли населенных пунктов, земли промышленности и др.) приходится 105,1 тыс.га или 16,6%  </a:t>
            </a:r>
            <a:endParaRPr lang="ru-RU" b="1" dirty="0"/>
          </a:p>
        </p:txBody>
      </p:sp>
    </p:spTree>
  </p:cSld>
  <p:clrMapOvr>
    <a:masterClrMapping/>
  </p:clrMapOvr>
  <p:transition spd="med" advTm="10000"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548680" y="1619672"/>
          <a:ext cx="583264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Скругленный прямоугольник 3">
            <a:hlinkClick r:id="rId4"/>
          </p:cNvPr>
          <p:cNvSpPr/>
          <p:nvPr/>
        </p:nvSpPr>
        <p:spPr>
          <a:xfrm>
            <a:off x="332657" y="142844"/>
            <a:ext cx="6192688" cy="140482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Основные показатели </a:t>
            </a:r>
          </a:p>
          <a:p>
            <a:pPr algn="ctr"/>
            <a:r>
              <a:rPr lang="ru-RU" b="1" dirty="0" smtClean="0"/>
              <a:t>социально-экономического развития муниципального образования Балаганский район (млн.рублей)</a:t>
            </a:r>
          </a:p>
          <a:p>
            <a:r>
              <a:rPr lang="ru-RU" sz="1000" dirty="0" smtClean="0">
                <a:solidFill>
                  <a:srgbClr val="FFFF00"/>
                </a:solidFill>
              </a:rPr>
              <a:t>дополнительная информация </a:t>
            </a:r>
          </a:p>
          <a:p>
            <a:r>
              <a:rPr lang="ru-RU" sz="1000" dirty="0" smtClean="0">
                <a:solidFill>
                  <a:srgbClr val="FFFF00"/>
                </a:solidFill>
              </a:rPr>
              <a:t>по ссылке:</a:t>
            </a:r>
            <a:endParaRPr lang="ru-RU" sz="1000" dirty="0">
              <a:solidFill>
                <a:srgbClr val="FFFF00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04664" y="5292080"/>
          <a:ext cx="597666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>
            <a:hlinkClick r:id="rId4"/>
          </p:cNvPr>
          <p:cNvSpPr/>
          <p:nvPr/>
        </p:nvSpPr>
        <p:spPr>
          <a:xfrm>
            <a:off x="2420888" y="1259632"/>
            <a:ext cx="40719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</a:t>
            </a:r>
            <a:r>
              <a:rPr lang="en-US" sz="1000" dirty="0" smtClean="0">
                <a:hlinkClick r:id="rId4"/>
              </a:rPr>
              <a:t>adminbalagansk.ru/index.php?main_id=9&amp;part_id=357</a:t>
            </a:r>
            <a:endParaRPr lang="ru-RU" sz="1000" dirty="0"/>
          </a:p>
        </p:txBody>
      </p:sp>
    </p:spTree>
  </p:cSld>
  <p:clrMapOvr>
    <a:masterClrMapping/>
  </p:clrMapOvr>
  <p:transition spd="med" advTm="10000"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76672" y="323528"/>
          <a:ext cx="612068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76672" y="4355976"/>
          <a:ext cx="604867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 advTm="10000"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76672" y="539552"/>
          <a:ext cx="583264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04664" y="4860032"/>
          <a:ext cx="590465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 advTm="10000"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20688" y="2051722"/>
            <a:ext cx="54726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Раздел</a:t>
            </a:r>
            <a:r>
              <a:rPr lang="en-US" sz="4000" b="1" i="1" dirty="0" smtClean="0">
                <a:latin typeface="Arial" pitchFamily="34" charset="0"/>
                <a:cs typeface="Arial" pitchFamily="34" charset="0"/>
              </a:rPr>
              <a:t> II</a:t>
            </a:r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.Основные показатели бюджета муниципального образования Балаганский район</a:t>
            </a:r>
            <a:endParaRPr lang="ru-RU" sz="40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10000"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620688" y="539552"/>
            <a:ext cx="5760640" cy="8064896"/>
          </a:xfrm>
          <a:prstGeom prst="round1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Разработка показателей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для составления  проекта бюджета на 2018 год и на плановый период 2019 и 2020 годов осуществлялась в соответствии с распоряжением администрации Балаганского района от 26 мая 2017 года №224 «О разработке прогноза социально-экономического развития  Балаганского района и проекта бюджета на 2018 год и на плановый период 2019 и 2020 годов».</a:t>
            </a:r>
          </a:p>
          <a:p>
            <a:pPr indent="630238" algn="just">
              <a:tabLst>
                <a:tab pos="1258888" algn="l"/>
              </a:tabLst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indent="630238">
              <a:tabLst>
                <a:tab pos="1258888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Прогноз социально – экономического развития муниципального образования Балаганский район на среднесрочный период 2018-2020 годов утвержден постановлением администрации Балаганского района от 17.07.2017г. </a:t>
            </a:r>
          </a:p>
          <a:p>
            <a:pPr>
              <a:tabLst>
                <a:tab pos="1258888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320.</a:t>
            </a:r>
          </a:p>
          <a:p>
            <a:pPr>
              <a:tabLst>
                <a:tab pos="1258888" algn="l"/>
              </a:tabLst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1258888" algn="l"/>
              </a:tabLst>
            </a:pPr>
            <a:r>
              <a:rPr lang="ru-RU" sz="11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Дополнительная информация  по ссылке: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4754" name="Picture 2" descr="http://ds10.ucoz.com/livro_de_visitas-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70" y="857224"/>
            <a:ext cx="1055084" cy="857256"/>
          </a:xfrm>
          <a:prstGeom prst="rect">
            <a:avLst/>
          </a:prstGeom>
          <a:noFill/>
        </p:spPr>
      </p:pic>
      <p:pic>
        <p:nvPicPr>
          <p:cNvPr id="6" name="Picture 2" descr="http://ds10.ucoz.com/livro_de_visitas-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9160" y="5004048"/>
            <a:ext cx="1080120" cy="8640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7232" y="8001024"/>
            <a:ext cx="42148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</a:t>
            </a:r>
            <a:r>
              <a:rPr lang="en-US" sz="1100" dirty="0" smtClean="0">
                <a:hlinkClick r:id="rId3"/>
              </a:rPr>
              <a:t>adminbalagansk.ru/index.php?main_id=9&amp;part_id=357</a:t>
            </a:r>
            <a:endParaRPr lang="ru-RU" sz="1100" dirty="0"/>
          </a:p>
        </p:txBody>
      </p:sp>
    </p:spTree>
  </p:cSld>
  <p:clrMapOvr>
    <a:masterClrMapping/>
  </p:clrMapOvr>
  <p:transition spd="med" advTm="10000">
    <p:pull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664" y="500035"/>
            <a:ext cx="6167608" cy="8448467"/>
          </a:xfrm>
          <a:prstGeom prst="rect">
            <a:avLst/>
          </a:prstGeom>
          <a:solidFill>
            <a:srgbClr val="CCECFF"/>
          </a:solidFill>
          <a:effectLst>
            <a:glow rad="228600">
              <a:srgbClr val="00B0F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indent="539750" algn="just"/>
            <a:endParaRPr lang="ru-RU" sz="25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indent="539750" algn="just"/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        Бюджет муниципального образования Балаганский район принят во втором чтении Думой Балаганского района на трехлетний период: на 2018 год и на плановый период 2019 и 2020 годов.</a:t>
            </a:r>
          </a:p>
          <a:p>
            <a:pPr indent="539750" algn="just"/>
            <a:endParaRPr lang="ru-RU" sz="25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indent="539750" algn="just"/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Правовым основанием принятия проекта решения Думы о бюджете муниципального образования Балаганский район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являются:</a:t>
            </a:r>
          </a:p>
          <a:p>
            <a:pPr marL="449263"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статья 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11 Бюджетного кодекса Российской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Федерации;</a:t>
            </a:r>
          </a:p>
          <a:p>
            <a:pPr marL="449263"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статья 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74 Устава муниципального образования Балаганский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район; </a:t>
            </a:r>
          </a:p>
          <a:p>
            <a:pPr marL="449263" indent="90488"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статьи 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18, 19, 20 Положения о бюджетном процессе в муниципальном образовании Балаганский район, утвержденного решением Думы Балаганского района от 27 июня 2016 года №7/6-рд</a:t>
            </a:r>
            <a:r>
              <a:rPr lang="ru-RU" sz="2500" b="1" dirty="0">
                <a:solidFill>
                  <a:srgbClr val="002060"/>
                </a:solidFill>
                <a:latin typeface="Calibri" pitchFamily="34" charset="0"/>
              </a:rPr>
              <a:t>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4" name="Picture 2" descr="http://ds10.ucoz.com/livro_de_visitas-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6" y="500034"/>
            <a:ext cx="1055084" cy="85725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>
    <p:pull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71480" y="1785918"/>
          <a:ext cx="5786478" cy="707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Выноска со стрелкой вниз 4"/>
          <p:cNvSpPr/>
          <p:nvPr/>
        </p:nvSpPr>
        <p:spPr>
          <a:xfrm>
            <a:off x="424942" y="367520"/>
            <a:ext cx="6102678" cy="1324160"/>
          </a:xfrm>
          <a:prstGeom prst="downArrow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бюджета  муниципального образования Балаганский район осуществлялось</a:t>
            </a:r>
          </a:p>
          <a:p>
            <a:pPr algn="ctr"/>
            <a:r>
              <a:rPr lang="ru-RU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учетом:</a:t>
            </a:r>
            <a:endParaRPr lang="ru-RU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 spd="med" advTm="10000"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5761" y="1714479"/>
          <a:ext cx="6000792" cy="6964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2479"/>
                <a:gridCol w="588313"/>
              </a:tblGrid>
              <a:tr h="337241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Стр</a:t>
                      </a:r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2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solidFill>
                      <a:srgbClr val="FFFF00"/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Раздел</a:t>
                      </a:r>
                      <a:r>
                        <a:rPr lang="ru-RU" sz="1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sz="1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.Социально-экономическое развитие  муниципального образования Балаганский район</a:t>
                      </a:r>
                      <a:endParaRPr lang="ru-RU" sz="1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solidFill>
                      <a:srgbClr val="FFFF00"/>
                    </a:solidFill>
                  </a:tcPr>
                </a:tc>
              </a:tr>
              <a:tr h="670188">
                <a:tc>
                  <a:txBody>
                    <a:bodyPr/>
                    <a:lstStyle/>
                    <a:p>
                      <a:pPr marL="0" indent="355600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Месторасположение</a:t>
                      </a:r>
                      <a:r>
                        <a:rPr lang="ru-RU" sz="1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муниципального образования и его краткая социально-экономическая характеристика</a:t>
                      </a:r>
                      <a:endParaRPr lang="ru-RU" sz="1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solidFill>
                      <a:srgbClr val="FFFF00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Отдельные  показатели социально-экономического развития</a:t>
                      </a:r>
                    </a:p>
                  </a:txBody>
                  <a:tcPr marL="68580" marR="68580" marT="60960" marB="6096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solidFill>
                      <a:srgbClr val="FFFF00"/>
                    </a:solidFill>
                  </a:tcPr>
                </a:tc>
              </a:tr>
              <a:tr h="1035744">
                <a:tc>
                  <a:txBody>
                    <a:bodyPr/>
                    <a:lstStyle/>
                    <a:p>
                      <a:pPr marL="0" indent="0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Раздел</a:t>
                      </a:r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II</a:t>
                      </a:r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.Основные показатели бюджета муниципального образования</a:t>
                      </a:r>
                      <a:r>
                        <a:rPr lang="ru-RU" sz="19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Балаганский район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2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solidFill>
                      <a:srgbClr val="FFFF00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indent="355600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 прогнозе социально-экономического развития</a:t>
                      </a:r>
                      <a:endParaRPr lang="ru-RU" sz="1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ru-RU" sz="2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solidFill>
                      <a:srgbClr val="FFFF00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indent="355600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Правовое основание  принятия проекта бюджета</a:t>
                      </a:r>
                      <a:endParaRPr lang="ru-RU" sz="1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2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solidFill>
                      <a:srgbClr val="FFFF00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indent="355600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Майские Указы Президента Российской Федерации</a:t>
                      </a:r>
                      <a:endParaRPr lang="ru-RU" sz="1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2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solidFill>
                      <a:srgbClr val="FFFF00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indent="355600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Основные направления бюджетной и налоговой</a:t>
                      </a:r>
                      <a:r>
                        <a:rPr lang="ru-RU" sz="1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политики</a:t>
                      </a:r>
                      <a:endParaRPr lang="ru-RU" sz="1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ru-RU" sz="2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Блок-схема: альтернативный процесс 5"/>
          <p:cNvSpPr/>
          <p:nvPr/>
        </p:nvSpPr>
        <p:spPr>
          <a:xfrm>
            <a:off x="428606" y="666723"/>
            <a:ext cx="6054371" cy="857256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Содержание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Tm="10000">
    <p:pull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0000">
              <a:schemeClr val="bg2">
                <a:tint val="65000"/>
                <a:satMod val="300000"/>
              </a:schemeClr>
            </a:gs>
            <a:gs pos="100000">
              <a:schemeClr val="bg2">
                <a:shade val="65000"/>
                <a:satMod val="3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0" y="285720"/>
            <a:ext cx="6500858" cy="3357586"/>
          </a:xfrm>
          <a:prstGeom prst="snip2DiagRect">
            <a:avLst/>
          </a:prstGeom>
          <a:solidFill>
            <a:srgbClr val="FFFFCC"/>
          </a:solidFill>
          <a:ln w="76200">
            <a:solidFill>
              <a:srgbClr val="D8C8B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5475" algn="just">
              <a:tabLst>
                <a:tab pos="625475" algn="l"/>
              </a:tabLst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Президент Российской Федерации В.В.Путин  в   </a:t>
            </a:r>
          </a:p>
          <a:p>
            <a:pPr indent="625475" algn="just">
              <a:tabLst>
                <a:tab pos="625475" algn="l"/>
              </a:tabLst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день вступления в должность 7 мая 2012 года подписал 11 Указов. </a:t>
            </a:r>
          </a:p>
          <a:p>
            <a:pPr indent="625475" algn="just">
              <a:tabLst>
                <a:tab pos="625475" algn="l"/>
              </a:tabLst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Майские Указы - это программа развития социальных гарантий, содержащая 218 поручений Правительству Российской Федерации.</a:t>
            </a:r>
          </a:p>
          <a:p>
            <a:pPr indent="625475" algn="just">
              <a:tabLst>
                <a:tab pos="625475" algn="l"/>
              </a:tabLst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 этих документах обозначены задачи в экономике, социальной сфере, демографии, науке, образовании и в других областях. </a:t>
            </a:r>
          </a:p>
          <a:p>
            <a:pPr indent="625475" algn="just">
              <a:tabLst>
                <a:tab pos="625475" algn="l"/>
              </a:tabLst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Главная цель майских Указов – это  достижение  высокого уровня жизни граждан Российской Федерации.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5" name="Picture 2" descr="http://ds10.ucoz.com/livro_de_visitas-bl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90" y="357158"/>
            <a:ext cx="785818" cy="6429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42" y="3752194"/>
            <a:ext cx="5857916" cy="5465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4625" algn="just"/>
            <a:endParaRPr lang="ru-RU" dirty="0" smtClean="0"/>
          </a:p>
          <a:p>
            <a:pPr indent="174625" algn="just"/>
            <a:r>
              <a:rPr lang="ru-RU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результате реализации Указа Президента РФ №597 «О МЕРОПРИЯТИЯХ ПО РЕАЛИЗАЦИИ ГОСУДАРСТВЕННОЙ СОЦИАЛЬНОЙ ПОЛИТИКИ» средняя заработная плата отдельных категорий работников бюджетной сферы муниципального образования Балаганский район в 2017 году составила: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педагогических работников образовательных учреждений общего образования 31495 рублей;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педагогических работников дошкольных образовательных учреждений 25468 рублей;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педагогических работников муниципальных учреждений дополнительного образования детей (учреждение культуры) 33608,3 рублей;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работников муниципальных учреждений культуры 28440,7 рублей.</a:t>
            </a:r>
          </a:p>
          <a:p>
            <a:pPr algn="just">
              <a:buFont typeface="Wingdings" pitchFamily="2" charset="2"/>
              <a:buChar char="ü"/>
            </a:pPr>
            <a:endParaRPr lang="ru-RU" dirty="0" smtClean="0"/>
          </a:p>
          <a:p>
            <a:pPr>
              <a:buFont typeface="Wingdings" pitchFamily="2" charset="2"/>
              <a:buChar char="ü"/>
            </a:pPr>
            <a:endParaRPr lang="ru-RU" sz="1600" dirty="0" smtClean="0"/>
          </a:p>
          <a:p>
            <a:pPr>
              <a:buFont typeface="Wingdings" pitchFamily="2" charset="2"/>
              <a:buChar char="ü"/>
            </a:pPr>
            <a:endParaRPr lang="ru-RU" sz="1600" dirty="0"/>
          </a:p>
        </p:txBody>
      </p:sp>
    </p:spTree>
  </p:cSld>
  <p:clrMapOvr>
    <a:masterClrMapping/>
  </p:clrMapOvr>
  <p:transition spd="med" advTm="10000">
    <p:pull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3779" y="285720"/>
            <a:ext cx="6097550" cy="618630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indent="361950" algn="just">
              <a:buFont typeface="Arial" pitchFamily="34" charset="0"/>
              <a:buChar char="•"/>
            </a:pPr>
            <a:r>
              <a:rPr lang="ru-RU" dirty="0" smtClean="0"/>
              <a:t>В 2018 году  в соответствии с распоряжением министерства образования  Иркутской области от 25.12.2017года      № 750 - мр «О прогнозе средней заработной платы по Иркутской области на 2018 год в сфере образования» размер средней заработной платы для работников образовательных учреждений Балаганского района составит :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для педагогических работников образовательных учреждений общего образования 33942 рублей;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для педагогических работников дошкольных образовательных учреждений 28055 рублей.</a:t>
            </a:r>
          </a:p>
          <a:p>
            <a:pPr indent="361950" algn="just">
              <a:buFont typeface="Arial" pitchFamily="34" charset="0"/>
              <a:buChar char="•"/>
            </a:pPr>
            <a:r>
              <a:rPr lang="ru-RU" dirty="0" smtClean="0"/>
              <a:t>В соответствии с распоряжением министерства культуры и архивов Иркутской области от 27.11.2017г. №323-мр «О прогнозе среднемесячной заработной платы работников учреждений культуры на 2018 год, в целях реализации Указа Президента РФ от  7.05.2012г. №597 «О мероприятиях по реализации государственной социальной политики» прогноз среднемесячной  заработной платы работников учреждений культуры Балаганского района установлен в размере 34637,6 рублей.</a:t>
            </a:r>
          </a:p>
          <a:p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86167">
            <a:off x="188640" y="6372200"/>
            <a:ext cx="2428868" cy="207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8920">
            <a:off x="3597920" y="6423168"/>
            <a:ext cx="2463937" cy="198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0000">
    <p:pull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290" y="285720"/>
            <a:ext cx="6357982" cy="4585871"/>
          </a:xfrm>
          <a:prstGeom prst="rect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indent="725488"/>
            <a:r>
              <a:rPr lang="ru-RU" sz="1600" dirty="0" smtClean="0"/>
              <a:t>Постановлением администрации Балаганского    района от 10.11.2017г. № 530 утверждены Основные направления бюджетной и налоговой политики муниципального образования Балаганский район на 2018 год и на плановый период 2019 и 2020 годов.</a:t>
            </a:r>
          </a:p>
          <a:p>
            <a:pPr indent="725488"/>
            <a:r>
              <a:rPr lang="ru-RU" sz="1600" dirty="0" smtClean="0"/>
              <a:t>Основные направления бюджетной и налоговой политики разработаны в соответствии со :</a:t>
            </a:r>
          </a:p>
          <a:p>
            <a:pPr indent="361950">
              <a:buFont typeface="Wingdings" pitchFamily="2" charset="2"/>
              <a:buChar char="ü"/>
            </a:pPr>
            <a:r>
              <a:rPr lang="ru-RU" sz="1600" dirty="0" smtClean="0"/>
              <a:t> статьями 172, 184.2 Бюджетного кодекса Российской Федерации;</a:t>
            </a:r>
          </a:p>
          <a:p>
            <a:pPr indent="361950">
              <a:buFont typeface="Wingdings" pitchFamily="2" charset="2"/>
              <a:buChar char="ü"/>
            </a:pPr>
            <a:r>
              <a:rPr lang="ru-RU" sz="1600" dirty="0" smtClean="0"/>
              <a:t> статьей 15 Федерального закона от 06.10.2003 года №131-ФЗ «Об общих принципах организации местного самоуправления в Российской Федерации», </a:t>
            </a:r>
          </a:p>
          <a:p>
            <a:pPr indent="361950">
              <a:buFont typeface="Wingdings" pitchFamily="2" charset="2"/>
              <a:buChar char="ü"/>
            </a:pPr>
            <a:r>
              <a:rPr lang="ru-RU" sz="1600" dirty="0" smtClean="0"/>
              <a:t>статьей 12 Положения о бюджетном процессе в муниципальном образовании Балаганский район, утвержденного решением Думы Балаганского района от 27 июня 2016 года №7/6-рд;</a:t>
            </a:r>
          </a:p>
          <a:p>
            <a:pPr indent="361950">
              <a:buFont typeface="Wingdings" pitchFamily="2" charset="2"/>
              <a:buChar char="ü"/>
            </a:pPr>
            <a:r>
              <a:rPr lang="ru-RU" sz="1600" dirty="0" smtClean="0"/>
              <a:t>статьей 22 Устава муниципального образования Балаганский район.</a:t>
            </a:r>
          </a:p>
          <a:p>
            <a:pPr indent="361950"/>
            <a:endParaRPr lang="ru-RU" dirty="0" smtClean="0"/>
          </a:p>
          <a:p>
            <a:pPr indent="36195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3857676" y="2357422"/>
            <a:ext cx="5143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/>
            <a:r>
              <a:rPr lang="ru-RU" dirty="0" smtClean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90" y="4788024"/>
            <a:ext cx="3929090" cy="3855942"/>
          </a:xfrm>
          <a:prstGeom prst="rect">
            <a:avLst/>
          </a:prstGeom>
          <a:solidFill>
            <a:srgbClr val="CCECFF"/>
          </a:solidFill>
          <a:ln>
            <a:solidFill>
              <a:srgbClr val="5BED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Основные  направления устанавливают приоритеты в сфере управления муниципальными финансами  на  муниципальном  уровне на среднесрочный период, </a:t>
            </a:r>
            <a:r>
              <a:rPr lang="ru-RU" sz="2000" dirty="0" smtClean="0">
                <a:solidFill>
                  <a:prstClr val="black"/>
                </a:solidFill>
              </a:rPr>
              <a:t>открытость </a:t>
            </a:r>
            <a:r>
              <a:rPr lang="ru-RU" sz="2000" dirty="0" smtClean="0">
                <a:solidFill>
                  <a:prstClr val="black"/>
                </a:solidFill>
              </a:rPr>
              <a:t>бюджетного </a:t>
            </a:r>
            <a:r>
              <a:rPr lang="ru-RU" sz="2000" dirty="0" smtClean="0">
                <a:solidFill>
                  <a:prstClr val="black"/>
                </a:solidFill>
              </a:rPr>
              <a:t>обеспечивают прозрачность и планирования</a:t>
            </a:r>
            <a:endParaRPr lang="ru-RU" sz="2000" dirty="0"/>
          </a:p>
        </p:txBody>
      </p:sp>
      <p:pic>
        <p:nvPicPr>
          <p:cNvPr id="79875" name="Picture 3" descr="http://mykomputers.ru/img/686/184239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34632">
            <a:off x="3988518" y="5714038"/>
            <a:ext cx="2741744" cy="2238386"/>
          </a:xfrm>
          <a:prstGeom prst="rect">
            <a:avLst/>
          </a:prstGeom>
          <a:noFill/>
        </p:spPr>
      </p:pic>
      <p:pic>
        <p:nvPicPr>
          <p:cNvPr id="9" name="Picture 2" descr="http://ds10.ucoz.com/livro_de_visitas-bl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04" y="142844"/>
            <a:ext cx="500066" cy="4286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52" y="8358214"/>
            <a:ext cx="40719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</a:t>
            </a:r>
            <a:r>
              <a:rPr lang="en-US" sz="1000" dirty="0" smtClean="0">
                <a:hlinkClick r:id="rId4"/>
              </a:rPr>
              <a:t>www.adminbalagansk.ru/index.php?main_id=5&amp;part_id=9</a:t>
            </a:r>
            <a:endParaRPr lang="ru-RU" sz="1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66" y="8143900"/>
            <a:ext cx="3429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1258888" algn="l"/>
              </a:tabLst>
            </a:pPr>
            <a:r>
              <a:rPr lang="ru-RU" sz="1000" dirty="0" smtClean="0">
                <a:solidFill>
                  <a:srgbClr val="002060"/>
                </a:solidFill>
                <a:cs typeface="Arial" pitchFamily="34" charset="0"/>
              </a:rPr>
              <a:t>Дополнительная информация  по ссылке:</a:t>
            </a:r>
          </a:p>
        </p:txBody>
      </p:sp>
    </p:spTree>
  </p:cSld>
  <p:clrMapOvr>
    <a:masterClrMapping/>
  </p:clrMapOvr>
  <p:transition spd="med" advTm="10000">
    <p:pull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42" y="714348"/>
            <a:ext cx="5786478" cy="4708981"/>
          </a:xfrm>
          <a:prstGeom prst="rect">
            <a:avLst/>
          </a:prstGeom>
          <a:solidFill>
            <a:srgbClr val="5BED33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61950"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Первоочередными целями Основных направлений бюджетной и налоговой политики на 2018 год и на плановый период 2019 и 2020 годов являются:</a:t>
            </a:r>
          </a:p>
          <a:p>
            <a:pPr indent="361950" algn="just">
              <a:buFont typeface="Wingdings" pitchFamily="2" charset="2"/>
              <a:buChar char="ü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повышение устойчивости экономики бюджета муниципального образования Балаганский район;</a:t>
            </a:r>
          </a:p>
          <a:p>
            <a:pPr indent="361950" algn="just">
              <a:buFont typeface="Wingdings" pitchFamily="2" charset="2"/>
              <a:buChar char="ü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обеспечение стабильности поступлений доходов в бюджет муниципального района;</a:t>
            </a:r>
          </a:p>
          <a:p>
            <a:pPr indent="361950" algn="just">
              <a:buFont typeface="Wingdings" pitchFamily="2" charset="2"/>
              <a:buChar char="ü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поддержка предпринимательской активности;</a:t>
            </a:r>
          </a:p>
          <a:p>
            <a:pPr indent="361950" algn="just">
              <a:buFont typeface="Wingdings" pitchFamily="2" charset="2"/>
              <a:buChar char="ü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совершенствование налогового администрирования;</a:t>
            </a:r>
          </a:p>
          <a:p>
            <a:pPr indent="361950" algn="just">
              <a:buFont typeface="Wingdings" pitchFamily="2" charset="2"/>
              <a:buChar char="ü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поддержание сбалансированности  бюджета муниципального района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2857496" y="5786446"/>
            <a:ext cx="3500462" cy="2862322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Существенное значение для эффективного управления муниципальными финансами имеет вовлечение граждан в бюджетный процесс и обеспечение общественного контроля за расходованием бюджетных средств.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0903" name="Picture 7" descr="http://dp-zel.ru/wp-content/uploads/2014/02/shutterstock_940532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57818"/>
            <a:ext cx="3071810" cy="3240110"/>
          </a:xfrm>
          <a:prstGeom prst="rect">
            <a:avLst/>
          </a:prstGeom>
          <a:solidFill>
            <a:srgbClr val="CCECFF"/>
          </a:solidFill>
          <a:effectLst>
            <a:softEdge rad="317500"/>
          </a:effectLst>
        </p:spPr>
      </p:pic>
    </p:spTree>
  </p:cSld>
  <p:clrMapOvr>
    <a:masterClrMapping/>
  </p:clrMapOvr>
  <p:transition spd="med" advTm="10000">
    <p:pull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66" y="500035"/>
            <a:ext cx="6143668" cy="535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lvl="0" indent="361950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целях своевременного финансового обеспечения вопросов местного значения  Основными направлениями бюджетной и налоговой политики определены: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1.Приоритетные направления финансирования: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заработная плата и начисления на выплаты по оплате труда;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оплата коммунальных услуг;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расходы на социальное обеспечение населения.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2.Первочередные направления финансирования: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прочие выплаты по заработной плате;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расходы на приобретение услуг связи;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расходы на приобретение продуктов питания;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расходы на приобретение горюче-смазочных материалов;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расходы по подготовке к предстоящему отопительному сезону;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расходы на софинансирование средств из областного бюджета.</a:t>
            </a:r>
          </a:p>
        </p:txBody>
      </p:sp>
      <p:pic>
        <p:nvPicPr>
          <p:cNvPr id="4" name="Рисунок 3" descr="http://hr-portal.ru/files/mini/revolyuciya_sistemy_otkrytogo_upravleniy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84" y="5572132"/>
            <a:ext cx="4694592" cy="3286125"/>
          </a:xfrm>
          <a:prstGeom prst="rect">
            <a:avLst/>
          </a:prstGeom>
          <a:noFill/>
          <a:ln w="57150">
            <a:solidFill>
              <a:srgbClr val="FFC000"/>
            </a:solidFill>
          </a:ln>
          <a:scene3d>
            <a:camera prst="perspectiveRelaxedModerately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 advTm="10000">
    <p:pull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4694" y="251524"/>
            <a:ext cx="5778642" cy="1190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Основные параметры бюджета муниципального района на 2018 год и на плановый период 2019 и 2020 годов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(тыс.рублей)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04665" y="1562711"/>
          <a:ext cx="6192687" cy="6928241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231598"/>
                <a:gridCol w="1487732"/>
                <a:gridCol w="1367520"/>
                <a:gridCol w="1105837"/>
              </a:tblGrid>
              <a:tr h="506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bg1"/>
                        </a:solidFill>
                        <a:latin typeface="Courier New"/>
                        <a:ea typeface="MS Mincho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ourier New"/>
                          <a:ea typeface="MS Mincho"/>
                          <a:cs typeface="Times New Roman"/>
                        </a:rPr>
                        <a:t>Наименование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ourier New"/>
                          <a:ea typeface="MS Mincho"/>
                          <a:cs typeface="Times New Roman"/>
                        </a:rPr>
                        <a:t>2018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ourier New"/>
                          <a:ea typeface="MS Mincho"/>
                          <a:cs typeface="Times New Roman"/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ourier New"/>
                          <a:ea typeface="MS Mincho"/>
                          <a:cs typeface="Times New Roman"/>
                        </a:rPr>
                        <a:t>2019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ourier New"/>
                          <a:ea typeface="MS Mincho"/>
                          <a:cs typeface="Times New Roman"/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ourier New"/>
                          <a:ea typeface="MS Mincho"/>
                          <a:cs typeface="Times New Roman"/>
                        </a:rPr>
                        <a:t>2020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Courier New"/>
                          <a:ea typeface="MS Mincho"/>
                          <a:cs typeface="Times New Roman"/>
                        </a:rPr>
                        <a:t>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C00000"/>
                    </a:solidFill>
                  </a:tcPr>
                </a:tc>
              </a:tr>
              <a:tr h="24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latin typeface="Courier New"/>
                          <a:ea typeface="MS Mincho"/>
                          <a:cs typeface="Times New Roman"/>
                        </a:rPr>
                        <a:t>1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latin typeface="Courier New"/>
                          <a:ea typeface="MS Mincho"/>
                          <a:cs typeface="Times New Roman"/>
                        </a:rPr>
                        <a:t>2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latin typeface="Courier New"/>
                          <a:ea typeface="MS Mincho"/>
                          <a:cs typeface="Times New Roman"/>
                        </a:rPr>
                        <a:t>3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latin typeface="Courier New"/>
                          <a:ea typeface="MS Mincho"/>
                          <a:cs typeface="Times New Roman"/>
                        </a:rPr>
                        <a:t>4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CCFF99"/>
                    </a:solidFill>
                  </a:tcPr>
                </a:tc>
              </a:tr>
              <a:tr h="476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ourier New"/>
                          <a:ea typeface="MS Mincho"/>
                          <a:cs typeface="Times New Roman"/>
                        </a:rPr>
                        <a:t>Доходы всего, </a:t>
                      </a:r>
                      <a:r>
                        <a:rPr lang="ru-RU" sz="1600" b="1" dirty="0">
                          <a:latin typeface="Courier New"/>
                          <a:ea typeface="MS Mincho"/>
                          <a:cs typeface="Times New Roman"/>
                        </a:rPr>
                        <a:t>в том числе: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urier New"/>
                          <a:ea typeface="MS Mincho"/>
                          <a:cs typeface="Times New Roman"/>
                        </a:rPr>
                        <a:t>273616,3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urier New"/>
                          <a:ea typeface="MS Mincho"/>
                          <a:cs typeface="Times New Roman"/>
                        </a:rPr>
                        <a:t>265801,3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urier New"/>
                          <a:ea typeface="MS Mincho"/>
                          <a:cs typeface="Times New Roman"/>
                        </a:rPr>
                        <a:t>267118,2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7154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urier New"/>
                          <a:ea typeface="MS Mincho"/>
                          <a:cs typeface="Times New Roman"/>
                        </a:rPr>
                        <a:t>Налоговые и неналоговые доходы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urier New"/>
                          <a:ea typeface="MS Mincho"/>
                          <a:cs typeface="Times New Roman"/>
                        </a:rPr>
                        <a:t>31937,3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urier New"/>
                          <a:ea typeface="MS Mincho"/>
                          <a:cs typeface="Times New Roman"/>
                        </a:rPr>
                        <a:t>33655,9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urier New"/>
                          <a:ea typeface="MS Mincho"/>
                          <a:cs typeface="Times New Roman"/>
                        </a:rPr>
                        <a:t>34138,2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CCFF99"/>
                    </a:solidFill>
                  </a:tcPr>
                </a:tc>
              </a:tr>
              <a:tr h="4960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urier New"/>
                          <a:ea typeface="MS Mincho"/>
                          <a:cs typeface="Times New Roman"/>
                        </a:rPr>
                        <a:t>Безвозмездные перечисления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urier New"/>
                          <a:ea typeface="MS Mincho"/>
                          <a:cs typeface="Times New Roman"/>
                        </a:rPr>
                        <a:t>241679,0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urier New"/>
                          <a:ea typeface="MS Mincho"/>
                          <a:cs typeface="Times New Roman"/>
                        </a:rPr>
                        <a:t>232145,4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ourier New"/>
                          <a:ea typeface="MS Mincho"/>
                          <a:cs typeface="Times New Roman"/>
                        </a:rPr>
                        <a:t>232980,0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476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ourier New"/>
                          <a:ea typeface="MS Mincho"/>
                          <a:cs typeface="Times New Roman"/>
                        </a:rPr>
                        <a:t>Расходы всего, в том числе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ourier New"/>
                          <a:ea typeface="MS Mincho"/>
                          <a:cs typeface="Times New Roman"/>
                        </a:rPr>
                        <a:t>274616,3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urier New"/>
                          <a:ea typeface="MS Mincho"/>
                          <a:cs typeface="Times New Roman"/>
                        </a:rPr>
                        <a:t>266801,3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urier New"/>
                          <a:ea typeface="MS Mincho"/>
                          <a:cs typeface="Times New Roman"/>
                        </a:rPr>
                        <a:t>268118,2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CCFF99"/>
                    </a:solidFill>
                  </a:tcPr>
                </a:tc>
              </a:tr>
              <a:tr h="19078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ourier New"/>
                          <a:ea typeface="Times New Roman"/>
                          <a:cs typeface="Times New Roman"/>
                        </a:rPr>
                        <a:t>Расходы</a:t>
                      </a:r>
                      <a:r>
                        <a:rPr lang="ru-RU" sz="1600" b="1" dirty="0">
                          <a:latin typeface="Courier New"/>
                          <a:ea typeface="Times New Roman"/>
                          <a:cs typeface="Times New Roman"/>
                        </a:rPr>
                        <a:t>, источником финансового обеспечения которых являются целевые межбюджетные трансферты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urier New"/>
                          <a:ea typeface="MS Mincho"/>
                          <a:cs typeface="Times New Roman"/>
                        </a:rPr>
                        <a:t>163260,1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urier New"/>
                          <a:ea typeface="MS Mincho"/>
                          <a:cs typeface="Times New Roman"/>
                        </a:rPr>
                        <a:t>159382,7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urier New"/>
                          <a:ea typeface="MS Mincho"/>
                          <a:cs typeface="Times New Roman"/>
                        </a:rPr>
                        <a:t>158798,7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5317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ourier New"/>
                          <a:ea typeface="MS Mincho"/>
                          <a:cs typeface="Times New Roman"/>
                        </a:rPr>
                        <a:t>Дефицит районного бюджета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urier New"/>
                          <a:ea typeface="MS Mincho"/>
                          <a:cs typeface="Times New Roman"/>
                        </a:rPr>
                        <a:t>1000,0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urier New"/>
                          <a:ea typeface="MS Mincho"/>
                          <a:cs typeface="Times New Roman"/>
                        </a:rPr>
                        <a:t>1000,0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urier New"/>
                          <a:ea typeface="MS Mincho"/>
                          <a:cs typeface="Times New Roman"/>
                        </a:rPr>
                        <a:t>1000,0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rgbClr val="CCFF99"/>
                    </a:solidFill>
                  </a:tcPr>
                </a:tc>
              </a:tr>
              <a:tr h="14881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urier New"/>
                          <a:ea typeface="MS Mincho"/>
                          <a:cs typeface="Times New Roman"/>
                        </a:rPr>
                        <a:t>Процент дефицита (к доходам без учета безвозмездных поступлений</a:t>
                      </a:r>
                      <a:r>
                        <a:rPr lang="ru-RU" sz="1600" b="1" dirty="0" smtClean="0">
                          <a:latin typeface="Courier New"/>
                          <a:ea typeface="MS Mincho"/>
                          <a:cs typeface="Times New Roman"/>
                        </a:rPr>
                        <a:t>)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urier New"/>
                          <a:ea typeface="MS Mincho"/>
                          <a:cs typeface="Times New Roman"/>
                        </a:rPr>
                        <a:t>3%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urier New"/>
                          <a:ea typeface="MS Mincho"/>
                          <a:cs typeface="Times New Roman"/>
                        </a:rPr>
                        <a:t>3%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urier New"/>
                          <a:ea typeface="MS Mincho"/>
                          <a:cs typeface="Times New Roman"/>
                        </a:rPr>
                        <a:t>2,9%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57232" y="8858280"/>
            <a:ext cx="54292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</a:t>
            </a:r>
            <a:r>
              <a:rPr lang="en-US" sz="1100" dirty="0" smtClean="0">
                <a:hlinkClick r:id="rId3"/>
              </a:rPr>
              <a:t>adminbalagansk.ru/index.php?main_id=35&amp;part_id=328&amp;type=rd&amp;year=2017</a:t>
            </a:r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8" y="8572528"/>
            <a:ext cx="3429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1258888" algn="l"/>
              </a:tabLst>
            </a:pPr>
            <a:r>
              <a:rPr lang="ru-RU" sz="1100" dirty="0" smtClean="0">
                <a:solidFill>
                  <a:srgbClr val="002060"/>
                </a:solidFill>
                <a:cs typeface="Arial" pitchFamily="34" charset="0"/>
              </a:rPr>
              <a:t>Дополнительная информация  по ссылке:</a:t>
            </a:r>
          </a:p>
        </p:txBody>
      </p:sp>
    </p:spTree>
  </p:cSld>
  <p:clrMapOvr>
    <a:masterClrMapping/>
  </p:clrMapOvr>
  <p:transition spd="med" advTm="10000">
    <p:pull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298" y="755577"/>
            <a:ext cx="5842030" cy="1231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Диаграмма: Основные параметры районного бюджета на 2018 год и на плановый период 2019 и 2020 годов (тыс.рублей) </a:t>
            </a: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28604" y="2143108"/>
          <a:ext cx="6076056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42" y="6215074"/>
            <a:ext cx="6000792" cy="181588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625475" algn="just"/>
            <a:r>
              <a:rPr lang="ru-RU" sz="1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Снижение  основных характеристик бюджета муниципального района (доходов, расходов, дефицита (профицита)) на 2018 год и на плановый период 2019 и 2020 годов  по сравнению с планом 2017 года объясняется меньшим объемом планируемых прочих безвозмездных поступлений и  межбюджетных трансфертов из областного бюджета.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84784" y="8532440"/>
            <a:ext cx="41044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</a:t>
            </a:r>
            <a:r>
              <a:rPr lang="en-US" sz="1000" dirty="0" smtClean="0">
                <a:hlinkClick r:id="rId3"/>
              </a:rPr>
              <a:t>www.adminbalagansk.ru/index.php?main_id=23&amp;part_id=92</a:t>
            </a:r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4704" y="8316416"/>
            <a:ext cx="3429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1258888" algn="l"/>
              </a:tabLst>
            </a:pPr>
            <a:r>
              <a:rPr lang="ru-RU" sz="1000" dirty="0" smtClean="0">
                <a:solidFill>
                  <a:srgbClr val="002060"/>
                </a:solidFill>
                <a:cs typeface="Arial" pitchFamily="34" charset="0"/>
              </a:rPr>
              <a:t>Дополнительная информация  по ссылке:</a:t>
            </a:r>
          </a:p>
        </p:txBody>
      </p:sp>
    </p:spTree>
  </p:cSld>
  <p:clrMapOvr>
    <a:masterClrMapping/>
  </p:clrMapOvr>
  <p:transition spd="med" advTm="10000">
    <p:pull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27</a:t>
            </a:fld>
            <a:endParaRPr lang="ru-RU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28604" y="857224"/>
          <a:ext cx="6072230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с одним вырезанным углом 3"/>
          <p:cNvSpPr/>
          <p:nvPr/>
        </p:nvSpPr>
        <p:spPr>
          <a:xfrm>
            <a:off x="357166" y="142844"/>
            <a:ext cx="6143668" cy="571504"/>
          </a:xfrm>
          <a:prstGeom prst="snip1Rect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Диаграмма: Структура доходной части бюджета муниципального района (тыс.рублей)</a:t>
            </a:r>
            <a:endParaRPr lang="ru-RU" b="1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714332" y="4714876"/>
          <a:ext cx="5857940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14290" y="1071538"/>
            <a:ext cx="1000132" cy="642942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2017 год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8" y="4929190"/>
            <a:ext cx="1071570" cy="642942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2018 год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66" y="8286776"/>
            <a:ext cx="6000792" cy="1428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8497669"/>
            <a:ext cx="3429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1258888" algn="l"/>
              </a:tabLst>
            </a:pPr>
            <a:r>
              <a:rPr lang="ru-RU" sz="1000" dirty="0" smtClean="0">
                <a:solidFill>
                  <a:srgbClr val="002060"/>
                </a:solidFill>
                <a:cs typeface="Arial" pitchFamily="34" charset="0"/>
              </a:rPr>
              <a:t>Дополнительная информация  по ссылке: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40768" y="8743890"/>
            <a:ext cx="42484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</a:t>
            </a:r>
            <a:r>
              <a:rPr lang="en-US" sz="1000" dirty="0" smtClean="0">
                <a:hlinkClick r:id="rId4"/>
              </a:rPr>
              <a:t>www.adminbalagansk.ru/index.php?main_id=23&amp;part_id=92</a:t>
            </a:r>
            <a:endParaRPr lang="ru-RU" sz="1000" dirty="0"/>
          </a:p>
        </p:txBody>
      </p:sp>
    </p:spTree>
  </p:cSld>
  <p:clrMapOvr>
    <a:masterClrMapping/>
  </p:clrMapOvr>
  <p:transition spd="med" advTm="10000">
    <p:pull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293" y="500034"/>
            <a:ext cx="5824028" cy="7848302"/>
          </a:xfrm>
          <a:prstGeom prst="rect">
            <a:avLst/>
          </a:prstGeom>
          <a:solidFill>
            <a:srgbClr val="FFC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indent="17033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          </a:t>
            </a:r>
          </a:p>
          <a:p>
            <a:pPr lvl="0" indent="1703388" algn="just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lvl="0" indent="1703388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                  </a:t>
            </a: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В соответствии со статьей                  </a:t>
            </a:r>
          </a:p>
          <a:p>
            <a:pPr lvl="0" indent="1703388" algn="just" fontAlgn="base">
              <a:spcBef>
                <a:spcPct val="0"/>
              </a:spcBef>
              <a:spcAft>
                <a:spcPct val="0"/>
              </a:spcAft>
              <a:tabLst>
                <a:tab pos="3673475" algn="l"/>
              </a:tabLst>
            </a:pP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                  61.1 Бюджетного кодекса     </a:t>
            </a:r>
          </a:p>
          <a:p>
            <a:pPr lvl="0" indent="1703388" algn="just" fontAlgn="base">
              <a:spcBef>
                <a:spcPct val="0"/>
              </a:spcBef>
              <a:spcAft>
                <a:spcPct val="0"/>
              </a:spcAft>
              <a:tabLst>
                <a:tab pos="3673475" algn="l"/>
              </a:tabLst>
            </a:pP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         Российской Федерации в бюджет </a:t>
            </a:r>
          </a:p>
          <a:p>
            <a:pPr lvl="0" indent="3673475" algn="just" fontAlgn="base">
              <a:spcBef>
                <a:spcPct val="0"/>
              </a:spcBef>
              <a:spcAft>
                <a:spcPct val="0"/>
              </a:spcAft>
              <a:tabLst>
                <a:tab pos="3673475" algn="l"/>
              </a:tabLst>
            </a:pP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муниципального района зачисляются налоговые доходы от следующих федеральных налогов и сборов, в том числе налогов, предусмотренных специальными налоговыми режимами:</a:t>
            </a:r>
          </a:p>
          <a:p>
            <a:pPr lvl="0" indent="44132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налога на доходы физических лиц, взимаемого на территориях городских поселений, - по нормативу 5 процентов;</a:t>
            </a:r>
          </a:p>
          <a:p>
            <a:pPr lvl="0" indent="44132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налога на доходы физических лиц, взимаемого на территориях сельских поселений, - по нормативу 13 процентов;</a:t>
            </a:r>
          </a:p>
          <a:p>
            <a:pPr lvl="0" indent="44132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единого налога на вмененный доход для отдельных видов деятельности, - по нормативу 100 процентов;</a:t>
            </a:r>
          </a:p>
          <a:p>
            <a:pPr lvl="0" indent="36512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единого сельскохозяйственного налога, - по нормативу 50 процентов</a:t>
            </a:r>
          </a:p>
          <a:p>
            <a:pPr lvl="0" indent="36512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государственной пошлины по делам, рассматриваемым судами общей юрисдикции, мировыми судьями (за исключением Верховного Суда Российской Федерации), - по нормативу 100 процентов;</a:t>
            </a:r>
            <a:endParaRPr lang="ru-RU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lvl="0" indent="36512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налога, взимаемого в связи с применением патентной системы налогообложения, - по нормативу 100 процентов.</a:t>
            </a:r>
            <a:endParaRPr lang="ru-RU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42" y="0"/>
            <a:ext cx="2214578" cy="219900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 advTm="10000">
    <p:pull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664" y="395538"/>
            <a:ext cx="6120680" cy="8233023"/>
          </a:xfrm>
          <a:prstGeom prst="rect">
            <a:avLst/>
          </a:prstGeom>
          <a:solidFill>
            <a:srgbClr val="CCECFF"/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indent="44132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</a:pPr>
            <a:r>
              <a:rPr lang="ru-RU" sz="23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                 В соответствии с едиными    </a:t>
            </a:r>
          </a:p>
          <a:p>
            <a:pPr lvl="0" indent="44132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</a:pPr>
            <a:r>
              <a:rPr lang="ru-RU" sz="23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           нормативами отчислений, установленными Законом Иркутской области от 22.10.2013 года №74-ОЗ «О межбюджетных трансфертах и нормативах отчислений доходов в местные бюджеты» в бюджет муниципального района зачисляется:</a:t>
            </a:r>
            <a:endParaRPr lang="ru-RU" sz="23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  <a:p>
            <a:pPr lvl="0" indent="44132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41325" algn="l"/>
              </a:tabLst>
            </a:pPr>
            <a:endParaRPr lang="ru-RU" sz="23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  <a:p>
            <a:pPr lvl="0" indent="44132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41325" algn="l"/>
              </a:tabLst>
            </a:pPr>
            <a:r>
              <a:rPr lang="ru-RU" sz="23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от налога на доходы физических лиц - 26,25 процента от объема доходов по данному виду налога, подлежащего зачислению с территории  муниципального района в консолидированный бюджет Иркутской области;</a:t>
            </a:r>
          </a:p>
          <a:p>
            <a:pPr lvl="0" indent="44132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41325" algn="l"/>
              </a:tabLst>
            </a:pPr>
            <a:endParaRPr lang="ru-RU" sz="23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  <a:p>
            <a:pPr lvl="0" indent="44132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3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от налога, взимаемого в связи с применением упрощенной системы налогообложения, - 30 процентов от объема доходов по данному виду налога, подлежащего зачислению с территории муниципального района в консолидированный бюджет Иркутской области.</a:t>
            </a:r>
            <a:endParaRPr lang="ru-RU" sz="23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4" name="Picture 2" descr="http://ds10.ucoz.com/livro_de_visitas-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80" y="428596"/>
            <a:ext cx="1000132" cy="71438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04665" y="1886311"/>
          <a:ext cx="5917576" cy="5926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1711"/>
                <a:gridCol w="625865"/>
              </a:tblGrid>
              <a:tr h="806385">
                <a:tc>
                  <a:txBody>
                    <a:bodyPr/>
                    <a:lstStyle/>
                    <a:p>
                      <a:pPr marL="0" indent="355600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Основные параметры бюджета муниципального района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2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solidFill>
                      <a:srgbClr val="FFFF00"/>
                    </a:solidFill>
                  </a:tcPr>
                </a:tc>
              </a:tr>
              <a:tr h="806385">
                <a:tc>
                  <a:txBody>
                    <a:bodyPr/>
                    <a:lstStyle/>
                    <a:p>
                      <a:pPr marL="0" indent="361950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Формирование</a:t>
                      </a:r>
                      <a:r>
                        <a:rPr lang="ru-RU" sz="19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доходной части бюджета 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ru-RU" sz="2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solidFill>
                      <a:srgbClr val="FFFF00"/>
                    </a:solidFill>
                  </a:tcPr>
                </a:tc>
              </a:tr>
              <a:tr h="725744">
                <a:tc>
                  <a:txBody>
                    <a:bodyPr/>
                    <a:lstStyle/>
                    <a:p>
                      <a:pPr marL="0" indent="355600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Формирование расходной части бюджета</a:t>
                      </a:r>
                      <a:endParaRPr lang="ru-RU" sz="1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ru-RU" sz="2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solidFill>
                      <a:srgbClr val="FFFF00"/>
                    </a:solidFill>
                  </a:tcPr>
                </a:tc>
              </a:tr>
              <a:tr h="709762">
                <a:tc>
                  <a:txBody>
                    <a:bodyPr/>
                    <a:lstStyle/>
                    <a:p>
                      <a:pPr marL="0" marR="0" indent="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Организация бюджетного процесса</a:t>
                      </a:r>
                    </a:p>
                  </a:txBody>
                  <a:tcPr marL="68580" marR="68580" marT="60960" marB="6096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ru-RU" sz="2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solidFill>
                      <a:srgbClr val="FFFF00"/>
                    </a:solidFill>
                  </a:tcPr>
                </a:tc>
              </a:tr>
              <a:tr h="693780">
                <a:tc>
                  <a:txBody>
                    <a:bodyPr/>
                    <a:lstStyle/>
                    <a:p>
                      <a:pPr marL="0" indent="441325"/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Фонд финансовой поддержки поселений</a:t>
                      </a:r>
                      <a:endParaRPr lang="ru-RU" sz="19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  <a:endParaRPr lang="ru-RU" sz="2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solidFill>
                      <a:srgbClr val="FFFF00"/>
                    </a:solidFill>
                  </a:tcPr>
                </a:tc>
              </a:tr>
              <a:tr h="901366">
                <a:tc>
                  <a:txBody>
                    <a:bodyPr/>
                    <a:lstStyle/>
                    <a:p>
                      <a:pPr marL="0" indent="355600"/>
                      <a:r>
                        <a:rPr lang="ru-RU" sz="19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Отдельные показатели бюджета муниципального образования</a:t>
                      </a:r>
                      <a:endParaRPr lang="ru-RU" sz="1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ru-RU" sz="2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solidFill>
                      <a:srgbClr val="FFFF00"/>
                    </a:solidFill>
                  </a:tcPr>
                </a:tc>
              </a:tr>
              <a:tr h="714374">
                <a:tc>
                  <a:txBody>
                    <a:bodyPr/>
                    <a:lstStyle/>
                    <a:p>
                      <a:pPr marL="0" indent="0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Раздел</a:t>
                      </a:r>
                      <a:r>
                        <a:rPr lang="en-US" sz="1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III</a:t>
                      </a:r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.Глоссарий</a:t>
                      </a:r>
                      <a:endParaRPr lang="ru-RU" sz="19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ru-RU" sz="2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solidFill>
                      <a:srgbClr val="FFFF00"/>
                    </a:solidFill>
                  </a:tcPr>
                </a:tc>
              </a:tr>
              <a:tr h="568252">
                <a:tc>
                  <a:txBody>
                    <a:bodyPr/>
                    <a:lstStyle/>
                    <a:p>
                      <a:pPr marL="0" indent="0"/>
                      <a:r>
                        <a:rPr lang="ru-RU" sz="1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Контактная информация</a:t>
                      </a:r>
                      <a:endParaRPr lang="ru-RU" sz="1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</a:p>
                  </a:txBody>
                  <a:tcPr marL="68580" marR="68580" marT="60960" marB="6096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Блок-схема: альтернативный процесс 3"/>
          <p:cNvSpPr/>
          <p:nvPr/>
        </p:nvSpPr>
        <p:spPr>
          <a:xfrm>
            <a:off x="482182" y="666723"/>
            <a:ext cx="2571768" cy="5715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Продолжение  содержания</a:t>
            </a:r>
            <a:endParaRPr lang="ru-RU" dirty="0"/>
          </a:p>
        </p:txBody>
      </p:sp>
    </p:spTree>
  </p:cSld>
  <p:clrMapOvr>
    <a:masterClrMapping/>
  </p:clrMapOvr>
  <p:transition spd="med" advTm="10000">
    <p:pull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9" y="428596"/>
            <a:ext cx="5989869" cy="7448193"/>
          </a:xfrm>
          <a:prstGeom prst="rect">
            <a:avLst/>
          </a:prstGeom>
          <a:solidFill>
            <a:srgbClr val="CCFF66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1325" algn="just"/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                 Неналоговые доходы муниципального   </a:t>
            </a:r>
          </a:p>
          <a:p>
            <a:pPr indent="441325" algn="just"/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                района сформированы в соответствии со статьями 41,42, 46 Бюджетного</a:t>
            </a:r>
            <a:r>
              <a:rPr lang="ru-RU" sz="2000" b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кодекса Российской Федерации, в том числе за счет:</a:t>
            </a:r>
          </a:p>
          <a:p>
            <a:pPr indent="441325" algn="just"/>
            <a:endParaRPr lang="ru-RU" sz="2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  <a:p>
            <a:pPr indent="441325" algn="just">
              <a:buFont typeface="Wingdings" pitchFamily="2" charset="2"/>
              <a:buChar char="ü"/>
            </a:pP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доходов от использования имущества, находящегося в муниципальной собственности, за исключением имущества муниципальных бюджетных и автономных учреждений, а также имущества муниципальных унитарных предприятий, в том числе казенных, - по нормативу 100 процентов;</a:t>
            </a:r>
          </a:p>
          <a:p>
            <a:pPr algn="just"/>
            <a:endParaRPr lang="ru-RU" sz="2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  <a:p>
            <a:pPr indent="441325" algn="just">
              <a:buFont typeface="Wingdings" pitchFamily="2" charset="2"/>
              <a:buChar char="ü"/>
            </a:pP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доходов от продажи имущества , находящегося в муниципальной собственности, за исключением движимого имущества муниципальных бюджетных и автономных учреждений, а также имущества муниципальных унитарных предприятий, в том числе казенных, - по нормативу 100 процентов;</a:t>
            </a:r>
          </a:p>
          <a:p>
            <a:pPr algn="just">
              <a:buFont typeface="Wingdings" pitchFamily="2" charset="2"/>
              <a:buChar char="ü"/>
            </a:pPr>
            <a:endParaRPr lang="ru-RU" sz="20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  <a:p>
            <a:pPr indent="441325" algn="just">
              <a:buFont typeface="Wingdings" pitchFamily="2" charset="2"/>
              <a:buChar char="ü"/>
            </a:pPr>
            <a:r>
              <a:rPr lang="ru-RU" sz="2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платы за негативное воздействие на окружающую среду, - по нормативу 55 процентов.</a:t>
            </a:r>
          </a:p>
          <a:p>
            <a:endParaRPr lang="ru-RU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4" name="Picture 2" descr="http://ds10.ucoz.com/livro_de_visitas-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42" y="285720"/>
            <a:ext cx="928694" cy="71438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 advTm="10000">
    <p:pull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656" y="632462"/>
            <a:ext cx="6012668" cy="8233023"/>
          </a:xfrm>
          <a:prstGeom prst="rect">
            <a:avLst/>
          </a:prstGeom>
          <a:solidFill>
            <a:srgbClr val="CCFF99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1325" algn="just"/>
            <a:r>
              <a:rPr lang="ru-RU" sz="23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       Зачисление денежных взысканий  </a:t>
            </a:r>
          </a:p>
          <a:p>
            <a:pPr indent="441325" algn="just"/>
            <a:r>
              <a:rPr lang="ru-RU" sz="23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        (штрафов)  за нарушение законодательства  Российской Федерации в бюджет муниципального района производится в порядке , предусмотренном статьей 46 Бюджетного кодекса Российской Федерации, в том числе:</a:t>
            </a:r>
          </a:p>
          <a:p>
            <a:pPr algn="just"/>
            <a:endParaRPr lang="ru-RU" sz="23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  <a:p>
            <a:pPr indent="533400" algn="just">
              <a:buFont typeface="Wingdings" pitchFamily="2" charset="2"/>
              <a:buChar char="ü"/>
            </a:pPr>
            <a:r>
              <a:rPr lang="ru-RU" sz="23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суммы денежных взысканий (штрафов), предусмотренных статьями 116, 119.1, 119.2, пунктами 1 и 2 статьи120,статьями125, 126, 126.1, 128, 129, 129.1, 129.4, 129.6, 132, 133, 134, 135, 135.1, 135.2 Налогового кодекса Российской Федерации , - по нормативу 50 процентов; </a:t>
            </a:r>
          </a:p>
          <a:p>
            <a:pPr algn="just">
              <a:buFont typeface="Wingdings" pitchFamily="2" charset="2"/>
              <a:buChar char="ü"/>
            </a:pPr>
            <a:endParaRPr lang="ru-RU" sz="23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3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 суммы денежных взысканий (штрафов) за административные правонарушения в области налогов и сборов, предусмотренных Кодексом Российской Федерации об административных правонарушениях,-  по нормативу 50 процентов.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4" name="Picture 2" descr="http://ds10.ucoz.com/livro_de_visitas-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66" y="500034"/>
            <a:ext cx="857256" cy="85725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 advTm="10000">
    <p:pull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8670" y="347537"/>
            <a:ext cx="610267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  <a:ea typeface="Times New Roman" pitchFamily="18" charset="0"/>
                <a:cs typeface="Courier New" pitchFamily="49" charset="0"/>
              </a:rPr>
              <a:t>Основные  характеристики  поступлений налоговых и неналоговых доходов в  бюджет муниципального района в 2016 – 2020 годах (тыс.рублей)</a:t>
            </a: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ea typeface="Times New Roman" pitchFamily="18" charset="0"/>
              <a:cs typeface="Courier New" pitchFamily="49" charset="0"/>
            </a:endParaRPr>
          </a:p>
          <a:p>
            <a:pPr lvl="0" indent="45720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214414"/>
          <a:ext cx="6858000" cy="701746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{F5AB1C69-6EDB-4FF4-983F-18BD219EF322}</a:tableStyleId>
              </a:tblPr>
              <a:tblGrid>
                <a:gridCol w="1277414"/>
                <a:gridCol w="638706"/>
                <a:gridCol w="780642"/>
                <a:gridCol w="709674"/>
                <a:gridCol w="567739"/>
                <a:gridCol w="638706"/>
                <a:gridCol w="567739"/>
                <a:gridCol w="567739"/>
                <a:gridCol w="567739"/>
                <a:gridCol w="541902"/>
              </a:tblGrid>
              <a:tr h="1201893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</a:rPr>
                        <a:t>Показатель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</a:rPr>
                        <a:t>2016г</a:t>
                      </a:r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., факт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</a:rPr>
                        <a:t>2017г оцен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</a:rPr>
                        <a:t>ка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Темп роста 2017г к 2016г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(%)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</a:rPr>
                        <a:t>2018гплан</a:t>
                      </a:r>
                      <a:endParaRPr lang="ru-RU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Темп </a:t>
                      </a: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</a:rPr>
                        <a:t>роста </a:t>
                      </a:r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2018г к </a:t>
                      </a: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</a:rPr>
                        <a:t>2017г</a:t>
                      </a:r>
                    </a:p>
                    <a:p>
                      <a:pPr marL="0" indent="8255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</a:rPr>
                        <a:t>(%)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</a:rPr>
                        <a:t>2019гплан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Темп </a:t>
                      </a: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</a:rPr>
                        <a:t>роста</a:t>
                      </a:r>
                      <a:endParaRPr lang="ru-RU" sz="12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2019г к 2018г (%)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</a:rPr>
                        <a:t>2020гплан</a:t>
                      </a:r>
                      <a:endParaRPr lang="ru-RU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Темп </a:t>
                      </a: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</a:rPr>
                        <a:t>роста </a:t>
                      </a:r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</a:rPr>
                        <a:t>2020</a:t>
                      </a: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</a:rPr>
                        <a:t>г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</a:rPr>
                        <a:t> к </a:t>
                      </a:r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</a:rPr>
                        <a:t>2019</a:t>
                      </a: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</a:rPr>
                        <a:t>г </a:t>
                      </a:r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(%)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1435" marR="51435" marT="0" marB="0"/>
                </a:tc>
              </a:tr>
              <a:tr h="19285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23082">
                <a:tc>
                  <a:txBody>
                    <a:bodyPr/>
                    <a:lstStyle/>
                    <a:p>
                      <a:pPr marL="0" indent="174625"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Налог на доходы физических лиц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20064,7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18271,0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91,1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19000,0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19600,0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103,2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20000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102,4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</a:tr>
              <a:tr h="714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Акцизы по подакцизным товарам (</a:t>
                      </a:r>
                      <a:r>
                        <a:rPr lang="ru-RU" sz="1200" b="1" dirty="0" smtClean="0"/>
                        <a:t>продукции)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58,8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66,3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112,8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67,1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893598">
                <a:tc>
                  <a:txBody>
                    <a:bodyPr/>
                    <a:lstStyle/>
                    <a:p>
                      <a:pPr marL="0" indent="268288"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Налог, взимаемый по упрощенной системе налогообложения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92075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2100,5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2450,0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116,6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2530,0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2580,0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</a:tr>
              <a:tr h="536159">
                <a:tc>
                  <a:txBody>
                    <a:bodyPr/>
                    <a:lstStyle/>
                    <a:p>
                      <a:pPr marL="0" indent="268288" algn="just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Единый налог на вмененный доход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3564,4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3004,0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84,3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3100,0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103,2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3100,0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3100,0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36159">
                <a:tc>
                  <a:txBody>
                    <a:bodyPr/>
                    <a:lstStyle/>
                    <a:p>
                      <a:pPr marL="0" indent="268288"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Единый сельскохозяйственный налог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59,0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62,0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105,1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62,0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64,0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103,2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67,0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104,7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</a:tr>
              <a:tr h="667125">
                <a:tc>
                  <a:txBody>
                    <a:bodyPr/>
                    <a:lstStyle/>
                    <a:p>
                      <a:pPr marL="0" indent="268288" algn="just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Налог в связи с патентной системой налогообложения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57439">
                <a:tc>
                  <a:txBody>
                    <a:bodyPr/>
                    <a:lstStyle/>
                    <a:p>
                      <a:pPr marL="0" indent="268288" algn="just">
                        <a:spcAft>
                          <a:spcPts val="0"/>
                        </a:spcAft>
                        <a:tabLst>
                          <a:tab pos="268288" algn="l"/>
                        </a:tabLst>
                      </a:pPr>
                      <a:r>
                        <a:rPr lang="ru-RU" sz="1200" dirty="0"/>
                        <a:t>Государственная пошлина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953,8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880,0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92,3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750,0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85,2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750,0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750,0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tabLst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</a:tr>
              <a:tr h="867836">
                <a:tc>
                  <a:txBody>
                    <a:bodyPr/>
                    <a:lstStyle/>
                    <a:p>
                      <a:pPr marL="0" indent="268288" algn="just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Доходы от использования имущества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1448,7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926,6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64,0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696,6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75,2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696,6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696,6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ransition spd="med" advTm="10000">
    <p:pull dir="r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658" y="443543"/>
            <a:ext cx="62646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/>
              <a:t>Продолжение  таблицы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</a:rPr>
              <a:t>«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Courier New" pitchFamily="49" charset="0"/>
              </a:rPr>
              <a:t>Основные  характеристики  поступлений налоговых и неналоговых доходов в  бюджет  муниципального района в 2016 – 2020 годах»</a:t>
            </a:r>
          </a:p>
          <a:p>
            <a:pPr algn="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ourier New" pitchFamily="49" charset="0"/>
              </a:rPr>
              <a:t>(тыс.рублей)</a:t>
            </a:r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92" y="2195736"/>
          <a:ext cx="6429421" cy="567991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{F5AB1C69-6EDB-4FF4-983F-18BD219EF322}</a:tableStyleId>
              </a:tblPr>
              <a:tblGrid>
                <a:gridCol w="1214444"/>
                <a:gridCol w="647225"/>
                <a:gridCol w="638659"/>
                <a:gridCol w="503279"/>
                <a:gridCol w="639729"/>
                <a:gridCol w="502209"/>
                <a:gridCol w="640799"/>
                <a:gridCol w="501139"/>
                <a:gridCol w="641869"/>
                <a:gridCol w="500069"/>
              </a:tblGrid>
              <a:tr h="1224136"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</a:rPr>
                        <a:t>Показатель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</a:rPr>
                        <a:t>2016г. </a:t>
                      </a:r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факт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</a:rPr>
                        <a:t>2017г</a:t>
                      </a:r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, </a:t>
                      </a: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</a:rPr>
                        <a:t>оцен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</a:rPr>
                        <a:t>ка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ysClr val="windowText" lastClr="000000"/>
                          </a:solidFill>
                        </a:rPr>
                        <a:t>Темп роста 2017г к 2016г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(%)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</a:rPr>
                        <a:t>2018г</a:t>
                      </a:r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, </a:t>
                      </a: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</a:rPr>
                        <a:t>план</a:t>
                      </a:r>
                      <a:endParaRPr lang="ru-RU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ysClr val="windowText" lastClr="000000"/>
                          </a:solidFill>
                        </a:rPr>
                        <a:t>Темп роста 2018г к </a:t>
                      </a:r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</a:rPr>
                        <a:t>2017г</a:t>
                      </a:r>
                    </a:p>
                    <a:p>
                      <a:pPr marL="0" indent="8255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ysClr val="windowText" lastClr="000000"/>
                          </a:solidFill>
                        </a:rPr>
                        <a:t>(%)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</a:rPr>
                        <a:t>2019</a:t>
                      </a:r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, </a:t>
                      </a: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</a:rPr>
                        <a:t>план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ysClr val="windowText" lastClr="000000"/>
                          </a:solidFill>
                        </a:rPr>
                        <a:t>Темп роста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ysClr val="windowText" lastClr="000000"/>
                          </a:solidFill>
                        </a:rPr>
                        <a:t>2019г к 2018г (%)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</a:rPr>
                        <a:t>2020г</a:t>
                      </a:r>
                      <a:r>
                        <a:rPr lang="ru-RU" sz="1200" dirty="0">
                          <a:solidFill>
                            <a:sysClr val="windowText" lastClr="000000"/>
                          </a:solidFill>
                        </a:rPr>
                        <a:t>, </a:t>
                      </a:r>
                      <a:r>
                        <a:rPr lang="ru-RU" sz="1200" dirty="0" smtClean="0">
                          <a:solidFill>
                            <a:sysClr val="windowText" lastClr="000000"/>
                          </a:solidFill>
                        </a:rPr>
                        <a:t>план</a:t>
                      </a:r>
                      <a:endParaRPr lang="ru-RU" sz="1200" b="1" dirty="0">
                        <a:solidFill>
                          <a:sysClr val="windowText" lastClr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ysClr val="windowText" lastClr="000000"/>
                          </a:solidFill>
                        </a:rPr>
                        <a:t>Темп роста 2020г к 2019г (%)</a:t>
                      </a:r>
                      <a:endParaRPr lang="ru-RU" sz="1100" b="1" dirty="0">
                        <a:solidFill>
                          <a:sysClr val="windowText" lastClr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311808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300" dirty="0"/>
                        <a:t>1</a:t>
                      </a:r>
                      <a:endParaRPr lang="ru-RU" sz="1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300" dirty="0"/>
                        <a:t>2</a:t>
                      </a:r>
                      <a:endParaRPr lang="ru-RU" sz="1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300" dirty="0"/>
                        <a:t>3</a:t>
                      </a:r>
                      <a:endParaRPr lang="ru-RU" sz="1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300" dirty="0"/>
                        <a:t>4</a:t>
                      </a:r>
                      <a:endParaRPr lang="ru-RU" sz="1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300" dirty="0"/>
                        <a:t>5</a:t>
                      </a:r>
                      <a:endParaRPr lang="ru-RU" sz="1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300" dirty="0"/>
                        <a:t>6</a:t>
                      </a:r>
                      <a:endParaRPr lang="ru-RU" sz="1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300" dirty="0"/>
                        <a:t>7</a:t>
                      </a:r>
                      <a:endParaRPr lang="ru-RU" sz="1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300" dirty="0"/>
                        <a:t>8</a:t>
                      </a:r>
                      <a:endParaRPr lang="ru-RU" sz="1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300" dirty="0"/>
                        <a:t>9</a:t>
                      </a:r>
                      <a:endParaRPr lang="ru-RU" sz="1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300" dirty="0"/>
                        <a:t>10</a:t>
                      </a:r>
                      <a:endParaRPr lang="ru-RU" sz="19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745807">
                <a:tc>
                  <a:txBody>
                    <a:bodyPr/>
                    <a:lstStyle/>
                    <a:p>
                      <a:pPr marL="0" indent="269875"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Платежи за пользование природными ресурсами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21,5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88,0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409,3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23,5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26,7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22,4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95,3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23,2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103,6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576064">
                <a:tc>
                  <a:txBody>
                    <a:bodyPr/>
                    <a:lstStyle/>
                    <a:p>
                      <a:pPr marL="0" indent="269875" algn="just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Доходы от оказания платных услуг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4168,7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4485,8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107,6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4681,8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104,4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5039,9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107,6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5065,5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100,5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indent="187325"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Доходы от продажи материальных и нематериальных активов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487,9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323,5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66,3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30,0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9,3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30,0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100,0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30,0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100,0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741784">
                <a:tc>
                  <a:txBody>
                    <a:bodyPr/>
                    <a:lstStyle/>
                    <a:p>
                      <a:pPr marL="0" indent="187325" algn="just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Штрафы, санкции, возмещение ущерба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7201,8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2041,2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28,3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1084,6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53,1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1756,7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162,0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1758,8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100,1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indent="187325" algn="just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Прочие неналоговые доходы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0,0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3,6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0,0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0,0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0,0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0,0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0,0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0,0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0,0</a:t>
                      </a:r>
                      <a:endParaRPr lang="ru-RU" sz="12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589856">
                <a:tc>
                  <a:txBody>
                    <a:bodyPr/>
                    <a:lstStyle/>
                    <a:p>
                      <a:pPr marL="0" indent="187325" algn="just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Итого доходов</a:t>
                      </a:r>
                      <a:endParaRPr lang="ru-RU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37981,7</a:t>
                      </a:r>
                      <a:endParaRPr lang="ru-RU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32203,0</a:t>
                      </a:r>
                      <a:endParaRPr lang="ru-RU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100,7</a:t>
                      </a:r>
                      <a:endParaRPr lang="ru-RU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31937,3</a:t>
                      </a:r>
                      <a:endParaRPr lang="ru-RU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99,2</a:t>
                      </a:r>
                      <a:endParaRPr lang="ru-RU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33655,9</a:t>
                      </a:r>
                      <a:endParaRPr lang="ru-RU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105,4</a:t>
                      </a:r>
                      <a:endParaRPr lang="ru-RU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34138,2</a:t>
                      </a:r>
                      <a:endParaRPr lang="ru-RU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1100" b="1" dirty="0"/>
                        <a:t>101,4</a:t>
                      </a:r>
                      <a:endParaRPr lang="ru-RU" sz="11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56792" y="8676456"/>
            <a:ext cx="4176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hlinkClick r:id="rId2"/>
              </a:rPr>
              <a:t>http://www.adminbalagansk.ru/index.php?main_id=23&amp;part_id=92</a:t>
            </a:r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08720" y="8532440"/>
            <a:ext cx="3429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1258888" algn="l"/>
              </a:tabLst>
            </a:pPr>
            <a:r>
              <a:rPr lang="ru-RU" sz="1000" dirty="0" smtClean="0">
                <a:solidFill>
                  <a:srgbClr val="002060"/>
                </a:solidFill>
                <a:cs typeface="Arial" pitchFamily="34" charset="0"/>
              </a:rPr>
              <a:t>Дополнительная информация  по ссылке:</a:t>
            </a:r>
          </a:p>
        </p:txBody>
      </p:sp>
    </p:spTree>
  </p:cSld>
  <p:clrMapOvr>
    <a:masterClrMapping/>
  </p:clrMapOvr>
  <p:transition spd="med" advTm="10000">
    <p:pull dir="r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458670" y="347532"/>
          <a:ext cx="6156684" cy="8160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34</a:t>
            </a:fld>
            <a:endParaRPr lang="ru-RU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929198" y="5715008"/>
          <a:ext cx="1214446" cy="1357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 advTm="10000">
    <p:pull dir="r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85728" y="1285852"/>
          <a:ext cx="6072230" cy="621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14290" y="347532"/>
            <a:ext cx="6401064" cy="768085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Диаграмма: План поступлений налоговых и неналоговых доходов в 2019 году (тыс.рублей)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ransition spd="med" advTm="10000">
    <p:pull dir="r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85728" y="2000232"/>
          <a:ext cx="6286544" cy="617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04664" y="347532"/>
            <a:ext cx="6210690" cy="768085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Диаграмма: План поступлений налоговых и неналоговых доходов в 2020 году (тыс.рублей)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  <p:transition spd="med" advTm="10000">
    <p:pull dir="r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96652" y="251520"/>
            <a:ext cx="6372708" cy="15121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Диаграмма: План поступлений доходов в бюджет муниципального района в 2018-2020 годах (тыс.рублей)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571480" y="2500298"/>
          <a:ext cx="5935862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ransition spd="med" advTm="10000">
    <p:pull dir="r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38</a:t>
            </a:fld>
            <a:endParaRPr lang="ru-RU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14290" y="1000100"/>
          <a:ext cx="3000396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42852" y="142844"/>
            <a:ext cx="6429420" cy="642942"/>
          </a:xfrm>
          <a:prstGeom prst="snip2DiagRect">
            <a:avLst/>
          </a:prstGeom>
          <a:ln w="76200">
            <a:solidFill>
              <a:schemeClr val="accent1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Диаграмма: Межбюджетные трансферты  в бюджете муниципального района (тыс.рублей)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357562" y="1428728"/>
          <a:ext cx="328614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14290" y="3714744"/>
          <a:ext cx="3357586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214686" y="5286380"/>
          <a:ext cx="3500462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 advTm="10000">
    <p:pull dir="r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658" y="251523"/>
            <a:ext cx="6221614" cy="7478970"/>
          </a:xfrm>
          <a:prstGeom prst="rect">
            <a:avLst/>
          </a:prstGeom>
          <a:solidFill>
            <a:srgbClr val="CCECFF"/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1325" algn="just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Бюджет муниципального района по   </a:t>
            </a:r>
          </a:p>
          <a:p>
            <a:pPr indent="441325" algn="just"/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     расходной части  на 2018 год и на плановый период 2019 и 2020 годов сформирован по программно-целевому принципу на основе муниципальных программ муниципального образования Балаганский район и непрограммным направлениям деятельности.</a:t>
            </a:r>
          </a:p>
          <a:p>
            <a:pPr indent="533400" algn="just"/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В бюджете муниципального района запланировано 16 муниципальных программ общей суммой: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    в 2018 году 228907,2 тыс.рублей или 83,4 % общего объема расходов бюджета муниципального района;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    в 2019 году 227816,7 тыс.рублей или  85,4 % общего объема расходов бюджета муниципального района;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     в 2020 году 226844,2 тыс.рублей или  84,6 % общего объема расходов бюджета муниципального района.</a:t>
            </a:r>
            <a:endParaRPr lang="ru-RU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6" name="Picture 2" descr="http://ds10.ucoz.com/livro_de_visitas-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8" y="214282"/>
            <a:ext cx="857256" cy="857256"/>
          </a:xfrm>
          <a:prstGeom prst="rect">
            <a:avLst/>
          </a:prstGeom>
          <a:noFill/>
        </p:spPr>
      </p:pic>
      <p:pic>
        <p:nvPicPr>
          <p:cNvPr id="11266" name="Picture 2" descr="http://webdoker.ru/wp-content/uploads/2017/06/%D0%BF%D0%B0%D1%80%D1%82%D0%BD%D1%91%D1%80%D0%BA%D0%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4" y="7164289"/>
            <a:ext cx="2740294" cy="197971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 advTm="10000"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9" y="2476487"/>
            <a:ext cx="59472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Раздел</a:t>
            </a:r>
            <a:r>
              <a:rPr lang="en-US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</a:t>
            </a:r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Социально -экономическое развитие муниципального образования Балаганский район</a:t>
            </a:r>
            <a:endParaRPr lang="ru-RU" sz="4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10000">
    <p:pull dir="r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8" y="1857356"/>
          <a:ext cx="6286542" cy="67056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614763"/>
                <a:gridCol w="890593"/>
                <a:gridCol w="890593"/>
                <a:gridCol w="890593"/>
              </a:tblGrid>
              <a:tr h="5155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НАИМЕНОВАНИЕ МУНИЦИПАЛЬНОЙ ПРОГРАММЫ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2018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2019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2020</a:t>
                      </a:r>
                      <a:r>
                        <a:rPr lang="ru-RU" sz="1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</a:tr>
              <a:tr h="28642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marL="68580" marR="68580" marT="60960" marB="60960"/>
                </a:tc>
              </a:tr>
              <a:tr h="687422">
                <a:tc>
                  <a:txBody>
                    <a:bodyPr/>
                    <a:lstStyle/>
                    <a:p>
                      <a:pPr marL="0" indent="36195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urier New"/>
                          <a:ea typeface="Times New Roman"/>
                          <a:cs typeface="Times New Roman"/>
                        </a:rPr>
                        <a:t>«Развитие образования в Балаганском районе на 2017-2020 годы»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172696,2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173335,2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urier New"/>
                          <a:ea typeface="Times New Roman"/>
                          <a:cs typeface="Times New Roman"/>
                        </a:rPr>
                        <a:t>177184,3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  <a:tr h="687422">
                <a:tc>
                  <a:txBody>
                    <a:bodyPr/>
                    <a:lstStyle/>
                    <a:p>
                      <a:pPr marL="0" indent="36195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urier New"/>
                          <a:ea typeface="Times New Roman"/>
                          <a:cs typeface="Times New Roman"/>
                        </a:rPr>
                        <a:t>«Развитие культуры и искусства в Балаганском районе на 2017-2020 годы»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21423,6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19939,4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22567,7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  <a:tr h="916563">
                <a:tc>
                  <a:txBody>
                    <a:bodyPr/>
                    <a:lstStyle/>
                    <a:p>
                      <a:pPr marL="0" indent="361950"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ourier New"/>
                          <a:ea typeface="Times New Roman"/>
                          <a:cs typeface="Times New Roman"/>
                        </a:rPr>
                        <a:t>«Управление </a:t>
                      </a:r>
                      <a:r>
                        <a:rPr lang="ru-RU" sz="1600" b="1" dirty="0">
                          <a:latin typeface="Courier New"/>
                          <a:ea typeface="Times New Roman"/>
                          <a:cs typeface="Times New Roman"/>
                        </a:rPr>
                        <a:t>муниципальными финансами муниципального образования Балаганский район на 2017-2020 годы»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23609,7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19407,6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19469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  <a:tr h="458282">
                <a:tc>
                  <a:txBody>
                    <a:bodyPr/>
                    <a:lstStyle/>
                    <a:p>
                      <a:pPr marL="0" indent="36195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urier New"/>
                          <a:ea typeface="Times New Roman"/>
                          <a:cs typeface="Times New Roman"/>
                        </a:rPr>
                        <a:t>«Молодёжь Балаганского района на 2017-2020 годы» 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115,5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urier New"/>
                          <a:ea typeface="Times New Roman"/>
                          <a:cs typeface="Times New Roman"/>
                        </a:rPr>
                        <a:t>115,5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115,5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  <a:tr h="1374845">
                <a:tc>
                  <a:txBody>
                    <a:bodyPr/>
                    <a:lstStyle/>
                    <a:p>
                      <a:pPr marL="0" indent="36195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urier New"/>
                          <a:ea typeface="Times New Roman"/>
                          <a:cs typeface="Times New Roman"/>
                        </a:rPr>
                        <a:t>«Повышение устойчивости жилых домов, основных объектов и систем жизнеобеспечения на территории Балаганского района на 2017-2020 годы»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2287,3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3430,6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  <a:tr h="1145704">
                <a:tc>
                  <a:txBody>
                    <a:bodyPr/>
                    <a:lstStyle/>
                    <a:p>
                      <a:pPr marL="0" indent="361950" algn="just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«Устойчивое развитие сельских территорий в муниципальном образовании Балаганский район на 2017-2020 годы»</a:t>
                      </a:r>
                      <a:endParaRPr lang="ru-RU" sz="1600" b="1" dirty="0">
                        <a:latin typeface="Courier New" pitchFamily="49" charset="0"/>
                        <a:ea typeface="Times New Roman"/>
                        <a:cs typeface="Courier New" pitchFamily="49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1144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2700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2050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214290" y="251520"/>
            <a:ext cx="6500858" cy="1320084"/>
          </a:xfrm>
          <a:prstGeom prst="ellipse">
            <a:avLst/>
          </a:prstGeom>
          <a:solidFill>
            <a:srgbClr val="5BED33"/>
          </a:solidFill>
          <a:ln w="76200">
            <a:solidFill>
              <a:srgbClr val="92D05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Муниципальные программы  муниципального образования Балаганский район на 2018 год и на плановый период 2019 и 2020 годов (тыс.рублей)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  <p:transition spd="med" advTm="10000">
    <p:pull dir="r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8642" y="1473689"/>
          <a:ext cx="6383630" cy="717043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106595"/>
                <a:gridCol w="774046"/>
                <a:gridCol w="758233"/>
                <a:gridCol w="744756"/>
              </a:tblGrid>
              <a:tr h="638017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НАИМЕНОВАНИЕ МУНИЦИПАЛЬНОЙ ПРОГРАММЫ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2018 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2019 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2020</a:t>
                      </a:r>
                      <a:r>
                        <a:rPr lang="ru-RU" sz="1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</a:tr>
              <a:tr h="24571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marL="68580" marR="68580" marT="60960" marB="60960"/>
                </a:tc>
              </a:tr>
              <a:tr h="928694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urier New"/>
                          <a:ea typeface="Times New Roman"/>
                          <a:cs typeface="Times New Roman"/>
                        </a:rPr>
                        <a:t>«Поддержка и развитие малого и среднего предпринимательства в муниципальном образовании Балаганский район на 2017-2020 годы»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32,4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32,6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  <a:tr h="495312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urier New"/>
                          <a:ea typeface="Times New Roman"/>
                          <a:cs typeface="Times New Roman"/>
                        </a:rPr>
                        <a:t>«Безопасность  Балаганского  района на 2017-2020 годы»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urier New"/>
                          <a:ea typeface="Times New Roman"/>
                          <a:cs typeface="Times New Roman"/>
                        </a:rPr>
                        <a:t>1384,7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664,2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urier New"/>
                          <a:ea typeface="Times New Roman"/>
                          <a:cs typeface="Times New Roman"/>
                        </a:rPr>
                        <a:t>1063,8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  <a:tr h="78581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urier New"/>
                          <a:ea typeface="Times New Roman"/>
                          <a:cs typeface="Times New Roman"/>
                        </a:rPr>
                        <a:t>«Улучшение условий и охраны труда в муниципальном образовании Балаганский район на 2017-2020 годы»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  <a:tr h="88202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urier New"/>
                          <a:ea typeface="Times New Roman"/>
                          <a:cs typeface="Times New Roman"/>
                        </a:rPr>
                        <a:t>«Защита окружающей среды в муниципальном образовании Балаганский район на 2017-2020 годы»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500,0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500,0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  <a:tr h="97823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urier New"/>
                          <a:ea typeface="Times New Roman"/>
                          <a:cs typeface="Times New Roman"/>
                        </a:rPr>
                        <a:t>«Энергосбережение и повышение энергетической эффективности на территории  муниципального образования Балаганский район на 2017-2020 годы»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1726,2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586,2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901,0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  <a:tr h="1044922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urier New"/>
                          <a:ea typeface="Times New Roman"/>
                          <a:cs typeface="Times New Roman"/>
                        </a:rPr>
                        <a:t>«Улучшение качества жизни граждан пожилого возраста в муниципальном образовании Балаганский район на период 2017-2020 годов»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urier New"/>
                          <a:ea typeface="Times New Roman"/>
                          <a:cs typeface="Times New Roman"/>
                        </a:rPr>
                        <a:t>52,4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52,4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52,4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285728" y="142844"/>
            <a:ext cx="6429420" cy="1260804"/>
          </a:xfrm>
          <a:prstGeom prst="ellipse">
            <a:avLst/>
          </a:prstGeom>
          <a:solidFill>
            <a:srgbClr val="5BED33"/>
          </a:solidFill>
          <a:ln w="76200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Муниципальные программы муниципального образования Балаганский район на 2018 год и на плановый период 2019 и 2020 годов (тыс.рублей)(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ПРОДОЛЖЕНИЕ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  <p:transition spd="med" advTm="10000">
    <p:pull dir="r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274" y="1571604"/>
          <a:ext cx="6320435" cy="629498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762277"/>
                <a:gridCol w="886639"/>
                <a:gridCol w="835760"/>
                <a:gridCol w="835759"/>
              </a:tblGrid>
              <a:tr h="869545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НАИМЕНОВАНИЕ МУНИЦИПАЛЬНОЙ ПРОГРАММЫ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2018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2019 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2020</a:t>
                      </a:r>
                      <a:r>
                        <a:rPr lang="ru-RU" sz="14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ГОД</a:t>
                      </a:r>
                      <a:endParaRPr lang="ru-RU" sz="14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>
                    <a:solidFill>
                      <a:srgbClr val="FFC000"/>
                    </a:solidFill>
                  </a:tcPr>
                </a:tc>
              </a:tr>
              <a:tr h="27346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marL="68580" marR="68580" marT="60960" marB="60960"/>
                </a:tc>
              </a:tr>
              <a:tr h="97389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ourier New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600" b="1" dirty="0">
                          <a:latin typeface="Courier New"/>
                          <a:ea typeface="Times New Roman"/>
                          <a:cs typeface="Times New Roman"/>
                        </a:rPr>
                        <a:t>Доступная среда для инвалидов и маломобильных групп населения Балаганского района на 2017-2020 годы»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365,0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369,8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464,2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  <a:tr h="730418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urier New"/>
                          <a:ea typeface="Times New Roman"/>
                          <a:cs typeface="Times New Roman"/>
                        </a:rPr>
                        <a:t>«Развитие физической культуры и спорта в Балаганском районе в 2017-2020 годах»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1887,2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5000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760,5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  <a:tr h="1550503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urier New"/>
                          <a:ea typeface="Times New Roman"/>
                          <a:cs typeface="Times New Roman"/>
                        </a:rPr>
                        <a:t>«Создание благоприятных условий в целях привлечения работников бюджетной сферы для работы на территории муниципального образования Балаганский район на 2017-2020 годы»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1584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ourier New"/>
                          <a:ea typeface="Times New Roman"/>
                          <a:cs typeface="Times New Roman"/>
                        </a:rPr>
                        <a:t>1584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urier New"/>
                          <a:ea typeface="Times New Roman"/>
                          <a:cs typeface="Times New Roman"/>
                        </a:rPr>
                        <a:t>1584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  <a:tr h="97389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ourier New"/>
                          <a:ea typeface="Times New Roman"/>
                          <a:cs typeface="Times New Roman"/>
                        </a:rPr>
                        <a:t>«Управление </a:t>
                      </a:r>
                      <a:r>
                        <a:rPr lang="ru-RU" sz="1600" b="1" dirty="0">
                          <a:latin typeface="Courier New"/>
                          <a:ea typeface="Times New Roman"/>
                          <a:cs typeface="Times New Roman"/>
                        </a:rPr>
                        <a:t>муниципальным имуществом муниципального образования Балаганский район на 2017-2020 годы»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68,4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68,4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ourier New"/>
                          <a:ea typeface="Times New Roman"/>
                          <a:cs typeface="Times New Roman"/>
                        </a:rPr>
                        <a:t>68,4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  <a:tr h="48694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ourier New"/>
                          <a:ea typeface="Times New Roman"/>
                          <a:cs typeface="Times New Roman"/>
                        </a:rPr>
                        <a:t>Итого по муниципальным программам: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urier New"/>
                          <a:ea typeface="Times New Roman"/>
                          <a:cs typeface="Times New Roman"/>
                        </a:rPr>
                        <a:t>228907,2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urier New"/>
                          <a:ea typeface="Times New Roman"/>
                          <a:cs typeface="Times New Roman"/>
                        </a:rPr>
                        <a:t>227816,7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ourier New"/>
                          <a:ea typeface="Times New Roman"/>
                          <a:cs typeface="Times New Roman"/>
                        </a:rPr>
                        <a:t>226844,2</a:t>
                      </a:r>
                      <a:endParaRPr lang="ru-RU" sz="11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214290" y="142844"/>
            <a:ext cx="6429420" cy="1000132"/>
          </a:xfrm>
          <a:prstGeom prst="ellipse">
            <a:avLst/>
          </a:prstGeom>
          <a:solidFill>
            <a:srgbClr val="5BED33"/>
          </a:solidFill>
          <a:ln w="76200">
            <a:solidFill>
              <a:srgbClr val="5BED3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Муниципальные программы муниципального образования Балаганский район на 2018 год и на плановый период 2019 и 2020 годов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(тыс.рублей)(ПРОДОЛЖЕНИЕ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ru-RU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48880" y="8748464"/>
            <a:ext cx="39604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</a:t>
            </a:r>
            <a:r>
              <a:rPr lang="en-US" sz="1000" dirty="0" smtClean="0">
                <a:hlinkClick r:id="rId2"/>
              </a:rPr>
              <a:t>www.adminbalagansk.ru/index.php?main_id=9&amp;part_id=358</a:t>
            </a:r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48880" y="8532440"/>
            <a:ext cx="40324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</a:t>
            </a:r>
            <a:r>
              <a:rPr lang="en-US" sz="1000" dirty="0" smtClean="0">
                <a:hlinkClick r:id="rId3"/>
              </a:rPr>
              <a:t>www.adminbalagansk.ru/index.php?main_id=23&amp;part_id=92</a:t>
            </a:r>
            <a:endParaRPr lang="ru-RU" sz="1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8680" y="8316416"/>
            <a:ext cx="3429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1258888" algn="l"/>
              </a:tabLst>
            </a:pPr>
            <a:r>
              <a:rPr lang="ru-RU" sz="1000" dirty="0" smtClean="0">
                <a:solidFill>
                  <a:srgbClr val="002060"/>
                </a:solidFill>
                <a:cs typeface="Arial" pitchFamily="34" charset="0"/>
              </a:rPr>
              <a:t>Дополнительная информация  по ссылкам:</a:t>
            </a:r>
          </a:p>
        </p:txBody>
      </p:sp>
    </p:spTree>
  </p:cSld>
  <p:clrMapOvr>
    <a:masterClrMapping/>
  </p:clrMapOvr>
  <p:transition spd="med" advTm="10000">
    <p:pull dir="r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85728" y="1691680"/>
          <a:ext cx="3071264" cy="3072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58670" y="539552"/>
            <a:ext cx="6102678" cy="76808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Диаграмма: Расходы  бюджета муниципального района в 2018-2020 годах (тыс.рублей) </a:t>
            </a: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357562" y="2075724"/>
          <a:ext cx="3095774" cy="3072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484784" y="5436096"/>
          <a:ext cx="3158662" cy="3072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  <p:transition spd="med" advTm="10000">
    <p:pull dir="r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404664" y="179512"/>
            <a:ext cx="6264696" cy="1249216"/>
          </a:xfrm>
          <a:prstGeom prst="downArrowCallou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РАСПРЕДЕЛЕНИЕ БЮДЖЕТНЫХ АССИГНОВАНИЙ ПО РАЗДЕЛАМ  КЛАССИФИКАЦИИ РАСХОДОВ БЮДЖЕТОВ НА 2018 ГОД 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на плановый период 2019 и 2020 годов (тыс.рублей)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8640" y="1499655"/>
          <a:ext cx="6426714" cy="733439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024336"/>
                <a:gridCol w="570266"/>
                <a:gridCol w="971747"/>
                <a:gridCol w="934482"/>
                <a:gridCol w="925883"/>
              </a:tblGrid>
              <a:tr h="57377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 marL="68580" marR="68580" marT="60960" marB="6096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Рз</a:t>
                      </a:r>
                      <a:endParaRPr lang="ru-RU" sz="1600" dirty="0"/>
                    </a:p>
                  </a:txBody>
                  <a:tcPr marL="68580" marR="68580" marT="60960" marB="6096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2018 </a:t>
                      </a:r>
                    </a:p>
                    <a:p>
                      <a:pPr algn="ctr"/>
                      <a:r>
                        <a:rPr lang="ru-RU" sz="1600" dirty="0" smtClean="0"/>
                        <a:t>год</a:t>
                      </a:r>
                      <a:endParaRPr lang="ru-RU" sz="1600" dirty="0"/>
                    </a:p>
                  </a:txBody>
                  <a:tcPr marL="68580" marR="68580" marT="60960" marB="6096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2019</a:t>
                      </a:r>
                    </a:p>
                    <a:p>
                      <a:pPr algn="ctr"/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 marL="68580" marR="68580" marT="60960" marB="6096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 marL="68580" marR="68580" marT="60960" marB="60960">
                    <a:solidFill>
                      <a:srgbClr val="00B0F0"/>
                    </a:solidFill>
                  </a:tcPr>
                </a:tc>
              </a:tr>
              <a:tr h="5164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0100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40368,6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36387,1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38581,7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</a:tr>
              <a:tr h="9059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0300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</a:tr>
              <a:tr h="32102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0400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270,8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251,2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251,2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</a:tr>
              <a:tr h="5164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0500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1584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1584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1584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</a:tr>
              <a:tr h="3535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ОХРАНА ОКРУЖАЮЩЕЙ СРЕДЫ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0600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</a:tr>
              <a:tr h="31557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0700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175383,9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174495,5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175808,1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</a:tr>
              <a:tr h="31557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КУЛЬТУРА,КИНЕМАТОГРАФИЯ 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0800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19074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18297,8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20285,6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</a:tr>
              <a:tr h="31557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10078,9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10078,9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10078,9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</a:tr>
              <a:tr h="5164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ФИЗИЧЕСКАЯ  КУЛЬТУРА  И СПОРТ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1100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1887,2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5000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760,5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</a:tr>
              <a:tr h="3790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СРЕДСТВА МАССОВОЙ ИНФОРМАЦИИ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1200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1812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765,2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765,2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</a:tr>
              <a:tr h="5164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ОБСЛУЖИВАНИЕ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МУНИЦИПАЛЬНОГО ДОЛГА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1300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13,2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</a:tr>
              <a:tr h="31557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МЕЖБЮДЖЕТНЫЕ ТРАНСФЕРТЫ 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1400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23558,7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19356,6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19418,0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</a:tr>
              <a:tr h="76293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РАСХОДОВ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274616,3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266801,3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268118,2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172200" y="8715404"/>
            <a:ext cx="571500" cy="246566"/>
          </a:xfrm>
        </p:spPr>
        <p:txBody>
          <a:bodyPr/>
          <a:lstStyle/>
          <a:p>
            <a:fld id="{55E6FC7B-EE36-47FF-94DB-C92BBF139E1E}" type="slidenum">
              <a:rPr lang="ru-RU" smtClean="0"/>
              <a:pPr/>
              <a:t>44</a:t>
            </a:fld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90" y="8001024"/>
            <a:ext cx="642942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 расходной части бюджета муниципального района в 2018 году  на социальную сферу приходится 194457,9 тыс.рублей или 71%  от общего объема утвержденных расходов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8676456"/>
            <a:ext cx="3429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1258888" algn="l"/>
              </a:tabLst>
            </a:pPr>
            <a:r>
              <a:rPr lang="ru-RU" sz="1000" dirty="0" smtClean="0">
                <a:solidFill>
                  <a:srgbClr val="002060"/>
                </a:solidFill>
                <a:cs typeface="Arial" pitchFamily="34" charset="0"/>
              </a:rPr>
              <a:t>Дополнительная информация  по ссылке: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28800" y="8897779"/>
            <a:ext cx="43204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</a:t>
            </a:r>
            <a:r>
              <a:rPr lang="en-US" sz="1000" dirty="0" smtClean="0">
                <a:hlinkClick r:id="rId2"/>
              </a:rPr>
              <a:t>www.adminbalagansk.ru/index.php?main_id=23&amp;part_id=92</a:t>
            </a:r>
            <a:endParaRPr lang="ru-RU" sz="1000" dirty="0"/>
          </a:p>
        </p:txBody>
      </p:sp>
    </p:spTree>
  </p:cSld>
  <p:clrMapOvr>
    <a:masterClrMapping/>
  </p:clrMapOvr>
  <p:transition spd="med" advTm="10000">
    <p:pull dir="r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14290" y="714348"/>
          <a:ext cx="6500858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96652" y="0"/>
            <a:ext cx="6426714" cy="78578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Диаграмма: Распределение бюджетных ассигнований в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2017-2020 годах (тыс.рублей)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66" y="4572000"/>
            <a:ext cx="6286544" cy="4000528"/>
          </a:xfrm>
          <a:prstGeom prst="rect">
            <a:avLst/>
          </a:prstGeom>
          <a:solidFill>
            <a:srgbClr val="CCEC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indent="539750" algn="ctr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соответствии с пунктом 3 статьи 136 Бюджетного кодекса Российской Федерации муниципальное образование Балаганский район в 2018 году не имеет права устанавливать и исполнять расходные обязательства, не связанные с решением вопросов, отнесенных Конституцией Российской Федерации, федеральными законами, законами субъектов Российской Федерации к полномочиям  органов местного самоуправления муниципального образования Балаганский район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539750"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Перечень муниципальных образований Иркутской области, указанных в пунктах 2 - 4 статьи 136 Бюджетного кодекса Российской Федерации на 2018 год утвержден распоряжением министерства финансов Иркутской области от 14.11.2017г. №554-мр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ransition spd="med" advTm="10000">
    <p:pull dir="r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00042" y="428596"/>
            <a:ext cx="6000792" cy="784830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kumimoji="0" lang="ru-RU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 бюджете муниципального района на   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реализацию непрограммных направлений деятельности предусмотрены бюджетные ассигнования: в 2018 году в сумме 45709,1 тыс. рублей</a:t>
            </a:r>
            <a:r>
              <a:rPr kumimoji="0" lang="ru-RU" b="1" i="0" u="none" strike="noStrike" normalizeH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или 16,6% расходов бюджета</a:t>
            </a:r>
            <a:r>
              <a:rPr kumimoji="0" lang="ru-RU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;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normalizeH="0" baseline="0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 2019 году – 38984,6 тыс. рублей или 14,6 % расходов бюджета;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normalizeH="0" baseline="0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 2020 году - 41274 тыс. рублей или 15,4% расходов</a:t>
            </a:r>
            <a:r>
              <a:rPr kumimoji="0" lang="ru-RU" b="1" i="0" u="none" strike="noStrike" normalizeH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бюджета</a:t>
            </a:r>
            <a:r>
              <a:rPr lang="ru-RU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</a:t>
            </a:r>
            <a:r>
              <a:rPr kumimoji="0" lang="ru-RU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Денежные средства</a:t>
            </a:r>
            <a:r>
              <a:rPr kumimoji="0" lang="ru-RU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планируется направить:</a:t>
            </a:r>
            <a:endParaRPr kumimoji="0" lang="ru-RU" b="1" i="0" u="none" strike="noStrike" normalizeH="0" baseline="0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на осуществление отдельных государственных  полномочий</a:t>
            </a:r>
            <a:r>
              <a:rPr lang="ru-RU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3067,5 тыс. рублей</a:t>
            </a:r>
            <a:r>
              <a:rPr kumimoji="0" lang="ru-RU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в</a:t>
            </a:r>
            <a:r>
              <a:rPr kumimoji="0" lang="ru-RU" b="1" i="0" u="none" strike="noStrike" normalizeH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2018 году; 3040 тыс. рублей в</a:t>
            </a:r>
            <a:r>
              <a:rPr kumimoji="0" lang="ru-RU" b="1" i="0" u="none" strike="noStrike" normalizeH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2019 году; 3040 тыс. рублей в</a:t>
            </a:r>
            <a:r>
              <a:rPr kumimoji="0" lang="ru-RU" b="1" i="0" u="none" strike="noStrike" normalizeH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2020 году;</a:t>
            </a:r>
            <a:endParaRPr kumimoji="0" lang="ru-RU" b="1" i="0" u="none" strike="noStrike" normalizeH="0" baseline="0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на пенсионное обеспечение в виде доплат к пенсиям в сумме 2979 тыс. рублей на 2018-2020</a:t>
            </a:r>
            <a:r>
              <a:rPr kumimoji="0" lang="ru-RU" b="1" i="0" u="none" strike="noStrike" normalizeH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годы</a:t>
            </a:r>
            <a:r>
              <a:rPr kumimoji="0" lang="ru-RU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ежегодно;</a:t>
            </a:r>
            <a:endParaRPr kumimoji="0" lang="ru-RU" b="1" i="0" u="none" strike="noStrike" normalizeH="0" baseline="0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на обеспечение деятельности органов местного самоуправления и муниципальных учреждений,</a:t>
            </a:r>
            <a:r>
              <a:rPr kumimoji="0" lang="ru-RU" b="1" i="0" u="none" strike="noStrike" normalizeH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находящихся в их ведении</a:t>
            </a:r>
            <a:r>
              <a:rPr kumimoji="0" lang="ru-RU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в сумме 37341,9 тыс. рублей в 2018 году; 30668,2 тыс. рублей в 2019 году; 35926,6 тыс. рублей  в 2020 году;</a:t>
            </a:r>
            <a:endParaRPr kumimoji="0" lang="ru-RU" b="1" i="0" u="none" strike="noStrike" normalizeH="0" baseline="0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46</a:t>
            </a:fld>
            <a:endParaRPr lang="ru-RU"/>
          </a:p>
        </p:txBody>
      </p:sp>
      <p:pic>
        <p:nvPicPr>
          <p:cNvPr id="4" name="Picture 2" descr="http://ds10.ucoz.com/livro_de_visitas-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42" y="214282"/>
            <a:ext cx="1055084" cy="85725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 advTm="10000">
    <p:pull dir="r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28604" y="142844"/>
            <a:ext cx="6286544" cy="40934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kumimoji="0" lang="ru-RU" sz="20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на функционирование высшего должностного лица органа местного самоуправления в сумме 1907,4 тыс. рублей на 2018</a:t>
            </a:r>
            <a:r>
              <a:rPr kumimoji="0" lang="ru-RU" sz="2000" b="1" i="0" u="none" strike="noStrike" normalizeH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– 2020 годы</a:t>
            </a:r>
            <a:r>
              <a:rPr kumimoji="0" lang="ru-RU" sz="20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ежегодно;</a:t>
            </a:r>
            <a:endParaRPr kumimoji="0" lang="ru-RU" sz="2000" b="1" i="0" u="none" strike="noStrike" normalizeH="0" baseline="0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на обслуживание муниципального долга муниципального образования Балаганский район в сумме 13,2 тыс. рублей в 2018 году;</a:t>
            </a:r>
            <a:endParaRPr lang="ru-RU" sz="2000" b="1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На предоставление бюджетных</a:t>
            </a:r>
            <a:r>
              <a:rPr kumimoji="0" lang="ru-RU" sz="2000" b="1" i="0" u="none" strike="noStrike" normalizeH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кредитов бюджетам поселений Балаганского района на 2018 – 2020 годы в сумме 500 тыс.рублей ежегодно</a:t>
            </a:r>
            <a:r>
              <a:rPr kumimoji="0" lang="ru-RU" sz="2000" b="1" i="0" u="none" strike="noStrike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 </a:t>
            </a:r>
            <a:endParaRPr kumimoji="0" lang="ru-RU" sz="2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072206" y="8818033"/>
            <a:ext cx="571500" cy="325967"/>
          </a:xfrm>
        </p:spPr>
        <p:txBody>
          <a:bodyPr/>
          <a:lstStyle/>
          <a:p>
            <a:fld id="{55E6FC7B-EE36-47FF-94DB-C92BBF139E1E}" type="slidenum">
              <a:rPr lang="ru-RU" smtClean="0"/>
              <a:pPr/>
              <a:t>47</a:t>
            </a:fld>
            <a:endParaRPr lang="ru-RU"/>
          </a:p>
        </p:txBody>
      </p:sp>
      <p:pic>
        <p:nvPicPr>
          <p:cNvPr id="5" name="Picture 2" descr="http://ds10.ucoz.com/livro_de_visitas-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42" y="142844"/>
            <a:ext cx="928694" cy="78581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42" y="4357686"/>
            <a:ext cx="6143668" cy="2964538"/>
          </a:xfrm>
          <a:prstGeom prst="rect">
            <a:avLst/>
          </a:prstGeom>
          <a:solidFill>
            <a:srgbClr val="D8C8B0"/>
          </a:solidFill>
          <a:ln w="76200">
            <a:solidFill>
              <a:srgbClr val="D8C8B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indent="539750" algn="just"/>
            <a:r>
              <a:rPr lang="ru-RU" sz="1400" dirty="0" smtClean="0"/>
              <a:t>В расходной части районного бюджета в соответствии со статьей 81 Бюджетного кодекса Российской Федерации  предусматривается  резервный фонд администрации муниципального образования Балаганский район.</a:t>
            </a:r>
          </a:p>
          <a:p>
            <a:pPr indent="539750" algn="just"/>
            <a:r>
              <a:rPr lang="ru-RU" sz="1400" dirty="0" smtClean="0"/>
              <a:t> Средства резервного фонда администрации направляются на финансовое обеспечение непредвиденных расходов, имеющих место быть в текущем финансовом году на территории муниципального образования Балаганский район.</a:t>
            </a:r>
          </a:p>
          <a:p>
            <a:pPr indent="539750" algn="just"/>
            <a:r>
              <a:rPr lang="ru-RU" sz="1400" dirty="0" smtClean="0"/>
              <a:t>Средства резервного фонда администрации, предусмотренные в районном бюджете, используются по решению комиссии по предупреждению и ликвидации чрезвычайных ситуаций и обеспечению пожарной безопасности, созданной в администрации муниципального образования Балаганский район. </a:t>
            </a:r>
            <a:endParaRPr lang="ru-RU" sz="1400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500042" y="7215206"/>
          <a:ext cx="6000792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Tm="10000">
    <p:pull dir="r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2656" y="0"/>
            <a:ext cx="6336704" cy="3693319"/>
          </a:xfrm>
          <a:prstGeom prst="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58775" algn="just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целях регулирования бюджетных правоотношений, возникающих между субъектами бюджетных правоотношений в процессе составления, рассмотрения, утверждения и исполнения бюджета муниципального образования Балаганский район, контроля за его исполнением, осуществления бюджетного учета, составления, рассмотрения и утверждения бюджетной отчетности решением Думы Балаганского района от 27.11.2016 года №7/6 – рд утверждено Положение о бюджетном процессе в муниципальном образовании Балаганский район.</a:t>
            </a:r>
          </a:p>
          <a:p>
            <a:pPr algn="just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0648" y="5148064"/>
            <a:ext cx="5857916" cy="3108543"/>
          </a:xfrm>
          <a:prstGeom prst="rect">
            <a:avLst/>
          </a:prstGeom>
          <a:solidFill>
            <a:srgbClr val="5BED33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Участниками бюджетного процесса муниципального  образования  Балаганский район являются:</a:t>
            </a:r>
          </a:p>
          <a:p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-мэр Балаганского  района;</a:t>
            </a:r>
          </a:p>
          <a:p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-Дума Балаганского района;</a:t>
            </a:r>
          </a:p>
          <a:p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-администрация района;</a:t>
            </a:r>
          </a:p>
          <a:p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-финансовое управление Балаганского района;</a:t>
            </a:r>
          </a:p>
          <a:p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-контрольно-счетная палата МО Балаганский район;</a:t>
            </a:r>
          </a:p>
          <a:p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-главные распорядители  бюджетных средств муниципального образования Балаганский район;</a:t>
            </a:r>
          </a:p>
          <a:p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-главные администраторы  доходов  бюджета муниципального образования Балаганский район;</a:t>
            </a:r>
          </a:p>
          <a:p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-главные администраторы  источников финансирования дефицита муниципального образования Балаганский район;</a:t>
            </a:r>
          </a:p>
          <a:p>
            <a:r>
              <a:rPr lang="ru-RU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-получатели бюджетных средств.</a:t>
            </a:r>
            <a:endParaRPr lang="ru-RU" sz="1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6712" y="3419872"/>
            <a:ext cx="5734990" cy="1728192"/>
          </a:xfrm>
          <a:prstGeom prst="roundRect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 </a:t>
            </a:r>
            <a:r>
              <a:rPr lang="ru-RU" sz="1400" dirty="0" smtClean="0"/>
              <a:t>Положение о бюджетном процессе  в муниципальном образовании Балаганский район  разработано в соответствии с Конституцией Российской Федерации, Бюджетным кодексом Российской Федерации, Федеральным законом от 06.10.2003 года №131-ФЗ «Об общих принципах организации местного самоуправления в Российской Федерации», Уставом муниципальное образование Балаганский район.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72816" y="8604448"/>
            <a:ext cx="45365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</a:t>
            </a:r>
            <a:r>
              <a:rPr lang="en-US" sz="1000" dirty="0" smtClean="0">
                <a:hlinkClick r:id="rId2"/>
              </a:rPr>
              <a:t>www.adminbalagansk.ru/index.php?main_id=5&amp;part_id=9</a:t>
            </a:r>
            <a:endParaRPr lang="ru-RU" sz="1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8680" y="8388424"/>
            <a:ext cx="3429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1258888" algn="l"/>
              </a:tabLst>
            </a:pPr>
            <a:r>
              <a:rPr lang="ru-RU" sz="1000" dirty="0" smtClean="0">
                <a:solidFill>
                  <a:srgbClr val="002060"/>
                </a:solidFill>
                <a:cs typeface="Arial" pitchFamily="34" charset="0"/>
              </a:rPr>
              <a:t>Дополнительная информация  по ссылке:</a:t>
            </a:r>
          </a:p>
        </p:txBody>
      </p:sp>
    </p:spTree>
  </p:cSld>
  <p:clrMapOvr>
    <a:masterClrMapping/>
  </p:clrMapOvr>
  <p:transition spd="med" advTm="10000">
    <p:pull dir="r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49</a:t>
            </a:fld>
            <a:endParaRPr lang="ru-RU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85728" y="2195736"/>
          <a:ext cx="6320436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с одним вырезанным углом 3"/>
          <p:cNvSpPr/>
          <p:nvPr/>
        </p:nvSpPr>
        <p:spPr>
          <a:xfrm>
            <a:off x="714356" y="285720"/>
            <a:ext cx="5715040" cy="1285884"/>
          </a:xfrm>
          <a:prstGeom prst="snip1Rect">
            <a:avLst/>
          </a:prstGeom>
          <a:solidFill>
            <a:srgbClr val="D8C8B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Участники бюджетного процесса муниципального образования Балаганский район (районного бюджета )   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 advTm="10000">
    <p:pull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https://irkutsk.news/upload/000/u1/053/b406cb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73" y="0"/>
            <a:ext cx="6048671" cy="7164288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96288" y="357158"/>
            <a:ext cx="3260704" cy="1261884"/>
          </a:xfrm>
          <a:prstGeom prst="rect">
            <a:avLst/>
          </a:prstGeom>
          <a:solidFill>
            <a:srgbClr val="D8C8B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indent="395288" algn="just">
              <a:defRPr/>
            </a:pPr>
            <a:r>
              <a:rPr lang="ru-RU" sz="2000" b="1" dirty="0">
                <a:latin typeface="Calibri" pitchFamily="34" charset="0"/>
              </a:rPr>
              <a:t>Балаганский район расположен </a:t>
            </a:r>
            <a:r>
              <a:rPr lang="ru-RU" sz="2000" b="1" dirty="0" smtClean="0">
                <a:latin typeface="Calibri" pitchFamily="34" charset="0"/>
              </a:rPr>
              <a:t>в </a:t>
            </a:r>
            <a:r>
              <a:rPr lang="ru-RU" sz="2000" b="1" dirty="0">
                <a:latin typeface="Calibri" pitchFamily="34" charset="0"/>
              </a:rPr>
              <a:t>стороне от магистральных путей. </a:t>
            </a:r>
            <a:endParaRPr lang="ru-RU" sz="2000" b="1" dirty="0" smtClean="0">
              <a:latin typeface="Calibri" pitchFamily="34" charset="0"/>
            </a:endParaRPr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2656" y="7164288"/>
            <a:ext cx="6048672" cy="1754326"/>
          </a:xfrm>
          <a:prstGeom prst="rect">
            <a:avLst/>
          </a:prstGeom>
          <a:solidFill>
            <a:srgbClr val="D8C8B0"/>
          </a:solidFill>
        </p:spPr>
        <p:txBody>
          <a:bodyPr wrap="square">
            <a:spAutoFit/>
          </a:bodyPr>
          <a:lstStyle/>
          <a:p>
            <a:pPr indent="395288" algn="just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Административным центром является Балаганск – поселок городского типа.</a:t>
            </a:r>
          </a:p>
          <a:p>
            <a:pPr indent="395288" algn="just"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Удаленность районного центра – пгт Балаганск от ближайшей железнодорожной станции п. Залари – 86 км,  расстояние до областного центра г.Иркутск - 281 км.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10000">
    <p:pull dir="r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143644" y="8643966"/>
            <a:ext cx="571500" cy="325967"/>
          </a:xfrm>
        </p:spPr>
        <p:txBody>
          <a:bodyPr/>
          <a:lstStyle/>
          <a:p>
            <a:fld id="{55E6FC7B-EE36-47FF-94DB-C92BBF139E1E}" type="slidenum">
              <a:rPr lang="ru-RU" smtClean="0"/>
              <a:pPr/>
              <a:t>50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84" y="1785918"/>
            <a:ext cx="4929222" cy="3643338"/>
          </a:xfrm>
          <a:prstGeom prst="rect">
            <a:avLst/>
          </a:prstGeom>
          <a:noFill/>
          <a:ln w="76200">
            <a:solidFill>
              <a:srgbClr val="FFFFFF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Овал 4"/>
          <p:cNvSpPr/>
          <p:nvPr/>
        </p:nvSpPr>
        <p:spPr>
          <a:xfrm>
            <a:off x="428604" y="571472"/>
            <a:ext cx="6143668" cy="92869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Алгоритм бюджетного процесса в муниципальном районе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8" y="5214942"/>
            <a:ext cx="642942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endParaRPr lang="ru-RU" sz="1400" b="1" dirty="0" smtClean="0"/>
          </a:p>
          <a:p>
            <a:pPr indent="361950"/>
            <a:endParaRPr lang="ru-RU" sz="1400" b="1" dirty="0" smtClean="0"/>
          </a:p>
          <a:p>
            <a:pPr indent="361950"/>
            <a:endParaRPr lang="ru-RU" sz="1400" b="1" dirty="0" smtClean="0"/>
          </a:p>
          <a:p>
            <a:pPr indent="361950"/>
            <a:endParaRPr lang="ru-RU" sz="1400" b="1" dirty="0" smtClean="0"/>
          </a:p>
          <a:p>
            <a:pPr indent="361950" algn="just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Разработке проекта бюджета предшествует разработка  прогноза социально-экономического развития района и муниципальных  программ.  </a:t>
            </a:r>
          </a:p>
          <a:p>
            <a:pPr indent="361950" algn="just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Дума Балаганского района рассматривает проект бюджета  на очередной финансовый год и на плановый период и принимает его своим решением. В соответствии с Положением о бюджетном процессе предусмотрено два чтения бюджета. </a:t>
            </a:r>
          </a:p>
          <a:p>
            <a:pPr indent="361950" algn="just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Исполнение бюджета совпадает с календарным годом и длится с 1 января по 31 декабря </a:t>
            </a:r>
            <a:r>
              <a:rPr lang="ru-RU" sz="1400" b="1" kern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текущего года.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Лимиты бюджетных обязательств прекращают свое действие 31 декабря теку</a:t>
            </a:r>
            <a:r>
              <a:rPr lang="ru-RU" sz="1400" b="1" kern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щего года. </a:t>
            </a:r>
          </a:p>
          <a:p>
            <a:pPr indent="361950" algn="just"/>
            <a:r>
              <a:rPr lang="ru-RU" sz="1400" b="1" kern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Рассмотрение и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утверждение отчета об исполнении бюджета осуществляется  Думой  Балаганского района.</a:t>
            </a:r>
          </a:p>
          <a:p>
            <a:pPr indent="361950"/>
            <a:endParaRPr lang="ru-RU" sz="1400" b="1" dirty="0" smtClean="0"/>
          </a:p>
          <a:p>
            <a:pPr indent="361950"/>
            <a:endParaRPr lang="ru-RU" sz="1400" b="1" dirty="0" smtClean="0"/>
          </a:p>
          <a:p>
            <a:pPr indent="361950"/>
            <a:endParaRPr lang="ru-RU" sz="1400" b="1" dirty="0" smtClean="0"/>
          </a:p>
          <a:p>
            <a:pPr indent="361950"/>
            <a:endParaRPr lang="ru-RU" sz="1400" b="1" dirty="0" smtClean="0"/>
          </a:p>
          <a:p>
            <a:endParaRPr lang="ru-RU" sz="1400" dirty="0"/>
          </a:p>
        </p:txBody>
      </p:sp>
    </p:spTree>
  </p:cSld>
  <p:clrMapOvr>
    <a:masterClrMapping/>
  </p:clrMapOvr>
  <p:transition spd="med" advTm="10000">
    <p:pull dir="r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80" y="251520"/>
            <a:ext cx="5857916" cy="8186857"/>
          </a:xfrm>
          <a:prstGeom prst="rect">
            <a:avLst/>
          </a:prstGeom>
          <a:solidFill>
            <a:srgbClr val="CCFF66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533400" algn="just"/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  <a:p>
            <a:pPr indent="533400" algn="just"/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В  бюджете муниципального района сформирован фонд  финансовой поддержки поселений Балаганского района на 2018 год и на плановый период 2019 и 2020 годов.</a:t>
            </a:r>
          </a:p>
          <a:p>
            <a:pPr indent="533400" algn="just"/>
            <a:endParaRPr lang="ru-RU" sz="2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indent="533400" algn="just">
              <a:buFont typeface="Wingdings" pitchFamily="2" charset="2"/>
              <a:buChar char="ü"/>
            </a:pP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Порядок определения объемов районных фондов финансовой поддержки поселений и распределения дотаций на выравнивание бюджетной обеспеченности поселений из бюджета муниципального района установлен Законом Иркутской области от  22 октября 2013 г. №74-ОЗ «О межбюджетных трансфертах и нормативах отчислений доходов в местные бюджеты» (с учетом дополнений и изменений) в соответствии с требованиями  Бюджетного кодекса  Российской Федерации.</a:t>
            </a:r>
          </a:p>
          <a:p>
            <a:pPr indent="533400" algn="just">
              <a:buFont typeface="Wingdings" pitchFamily="2" charset="2"/>
              <a:buChar char="ü"/>
            </a:pPr>
            <a:endParaRPr lang="ru-RU" sz="2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indent="533400" algn="just">
              <a:buFont typeface="Wingdings" pitchFamily="2" charset="2"/>
              <a:buChar char="ü"/>
              <a:tabLst>
                <a:tab pos="533400" algn="l"/>
              </a:tabLst>
            </a:pP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Объем и распределение дотаций на выравнивание бюджетной обеспеченности поселений из бюджета муниципального района утвержден решением Думы Балаганского района.</a:t>
            </a: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  <p:transition spd="med" advTm="10000">
    <p:pull dir="r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04" y="1857356"/>
          <a:ext cx="6264695" cy="6418368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tblPr>
              <a:tblGrid>
                <a:gridCol w="471707"/>
                <a:gridCol w="2671565"/>
                <a:gridCol w="1071570"/>
                <a:gridCol w="1071570"/>
                <a:gridCol w="978283"/>
              </a:tblGrid>
              <a:tr h="57150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latin typeface="Courier New"/>
                        </a:rPr>
                        <a:t> № </a:t>
                      </a:r>
                      <a:r>
                        <a:rPr lang="ru-RU" sz="1800" b="1" i="0" u="none" strike="noStrike" dirty="0" err="1" smtClean="0">
                          <a:latin typeface="Courier New"/>
                        </a:rPr>
                        <a:t>п</a:t>
                      </a:r>
                      <a:r>
                        <a:rPr lang="ru-RU" sz="1800" b="1" i="0" u="none" strike="noStrike" dirty="0" smtClean="0">
                          <a:latin typeface="Courier New"/>
                        </a:rPr>
                        <a:t>/</a:t>
                      </a:r>
                      <a:r>
                        <a:rPr lang="ru-RU" sz="1800" b="1" i="0" u="none" strike="noStrike" dirty="0" err="1" smtClean="0">
                          <a:latin typeface="Courier New"/>
                        </a:rPr>
                        <a:t>п</a:t>
                      </a:r>
                      <a:endParaRPr lang="ru-RU" sz="1800" b="1" i="0" u="none" strike="noStrike" dirty="0">
                        <a:latin typeface="Courier New"/>
                      </a:endParaRP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Courier New"/>
                        </a:rPr>
                        <a:t>Наименование  поселений</a:t>
                      </a:r>
                    </a:p>
                  </a:txBody>
                  <a:tcPr marL="290747" marR="6057" marT="10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latin typeface="Courier New"/>
                        </a:rPr>
                        <a:t>2018 год</a:t>
                      </a:r>
                    </a:p>
                  </a:txBody>
                  <a:tcPr marL="6057" marR="6057" marT="10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Courier New"/>
                        </a:rPr>
                        <a:t>2019 </a:t>
                      </a:r>
                      <a:endParaRPr lang="ru-RU" sz="1800" b="1" i="0" u="none" strike="noStrike" dirty="0" smtClean="0">
                        <a:latin typeface="Courier New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latin typeface="Courier New"/>
                        </a:rPr>
                        <a:t>год</a:t>
                      </a:r>
                      <a:endParaRPr lang="ru-RU" sz="1800" b="1" i="0" u="none" strike="noStrike" dirty="0">
                        <a:latin typeface="Courier New"/>
                      </a:endParaRPr>
                    </a:p>
                  </a:txBody>
                  <a:tcPr marL="6057" marR="6057" marT="10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latin typeface="Courier New"/>
                        </a:rPr>
                        <a:t>2020 год</a:t>
                      </a:r>
                    </a:p>
                  </a:txBody>
                  <a:tcPr marL="6057" marR="6057" marT="107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latin typeface="Courier New"/>
                        </a:rPr>
                        <a:t>1.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Courier New"/>
                        </a:rPr>
                        <a:t>Балаганское муниципальное образование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latin typeface="Courier New"/>
                        </a:rPr>
                        <a:t>544,5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latin typeface="Courier New"/>
                        </a:rPr>
                        <a:t>355,3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latin typeface="Courier New"/>
                        </a:rPr>
                        <a:t>89,7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latin typeface="Courier New"/>
                        </a:rPr>
                        <a:t>2.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Courier New"/>
                        </a:rPr>
                        <a:t>Биритское муниципальное образование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latin typeface="Courier New"/>
                        </a:rPr>
                        <a:t>2512,3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latin typeface="Courier New"/>
                        </a:rPr>
                        <a:t>1990,7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latin typeface="Courier New"/>
                        </a:rPr>
                        <a:t>2038,8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latin typeface="Courier New"/>
                        </a:rPr>
                        <a:t>3.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Courier New"/>
                        </a:rPr>
                        <a:t>Заславское муниципальное образование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latin typeface="Courier New"/>
                        </a:rPr>
                        <a:t>4237,7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latin typeface="Courier New"/>
                        </a:rPr>
                        <a:t>3484,3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Courier New"/>
                        </a:rPr>
                        <a:t>3559,5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4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latin typeface="Courier New"/>
                        </a:rPr>
                        <a:t>4.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Courier New"/>
                        </a:rPr>
                        <a:t>Коноваловское муниципальное образование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latin typeface="Courier New"/>
                        </a:rPr>
                        <a:t>4665,0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latin typeface="Courier New"/>
                        </a:rPr>
                        <a:t>3884,2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latin typeface="Courier New"/>
                        </a:rPr>
                        <a:t>3935,9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23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latin typeface="Courier New"/>
                        </a:rPr>
                        <a:t>5.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Courier New"/>
                        </a:rPr>
                        <a:t>Кумарейское муниципальное образование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latin typeface="Courier New"/>
                        </a:rPr>
                        <a:t>4421,7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latin typeface="Courier New"/>
                        </a:rPr>
                        <a:t>3684,4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latin typeface="Courier New"/>
                        </a:rPr>
                        <a:t>3727,9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32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latin typeface="Courier New"/>
                        </a:rPr>
                        <a:t>6.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Courier New"/>
                        </a:rPr>
                        <a:t>Тарнопольское муниципальное образование 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Courier New"/>
                        </a:rPr>
                        <a:t>4413,0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latin typeface="Courier New"/>
                        </a:rPr>
                        <a:t>3664,5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latin typeface="Courier New"/>
                        </a:rPr>
                        <a:t>3733,4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42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latin typeface="Courier New"/>
                        </a:rPr>
                        <a:t>7.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Courier New"/>
                        </a:rPr>
                        <a:t>Шарагайское муниципальное образование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Courier New"/>
                        </a:rPr>
                        <a:t>2764,5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Courier New"/>
                        </a:rPr>
                        <a:t>2293,2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latin typeface="Courier New"/>
                        </a:rPr>
                        <a:t>2332,8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84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latin typeface="Courier New"/>
                        </a:rPr>
                        <a:t> 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Courier New"/>
                        </a:rPr>
                        <a:t>ИТОГО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Courier New"/>
                        </a:rPr>
                        <a:t>23558,7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Courier New"/>
                        </a:rPr>
                        <a:t>19356,6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latin typeface="Courier New"/>
                        </a:rPr>
                        <a:t>19418,0</a:t>
                      </a:r>
                    </a:p>
                  </a:txBody>
                  <a:tcPr marL="6057" marR="6057" marT="107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с одним вырезанным скругленным углом 4"/>
          <p:cNvSpPr/>
          <p:nvPr/>
        </p:nvSpPr>
        <p:spPr>
          <a:xfrm>
            <a:off x="728700" y="443541"/>
            <a:ext cx="5670630" cy="1248139"/>
          </a:xfrm>
          <a:prstGeom prst="snip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РАСПРЕДЕЛЕНИЕ ДОТАЦИЙ НА ВЫРАВНИВАНИЕ БЮДЖЕТНОЙ ОБЕСПЕЧЕННОСТИ ПОСЕЛЕНИЙ, ОБРАЗУЮЩИХ ФОНД ФИНАНСОВОЙ ПОДДЕРЖКИ ПОСЕЛЕНИЙ БАЛАГАНСКОГО РАЙОНА НА 2018 ГОД И НА ПЛАНОВЫЙ ПЕРИОД 2019 И 2020 ГОДОВ (тыс.рублей)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52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00808" y="8460432"/>
            <a:ext cx="41044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</a:t>
            </a:r>
            <a:r>
              <a:rPr lang="en-US" sz="1000" dirty="0" smtClean="0">
                <a:hlinkClick r:id="rId3"/>
              </a:rPr>
              <a:t>www.adminbalagansk.ru/index.php?main_id=23&amp;part_id=92</a:t>
            </a:r>
            <a:endParaRPr lang="ru-RU" sz="1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8640" y="8244408"/>
            <a:ext cx="3429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1258888" algn="l"/>
              </a:tabLst>
            </a:pPr>
            <a:r>
              <a:rPr lang="ru-RU" sz="1000" dirty="0" smtClean="0">
                <a:solidFill>
                  <a:srgbClr val="002060"/>
                </a:solidFill>
                <a:cs typeface="Arial" pitchFamily="34" charset="0"/>
              </a:rPr>
              <a:t>Дополнительная информация  по ссылке:</a:t>
            </a:r>
          </a:p>
        </p:txBody>
      </p:sp>
    </p:spTree>
  </p:cSld>
  <p:clrMapOvr>
    <a:masterClrMapping/>
  </p:clrMapOvr>
  <p:transition spd="med" advTm="10000">
    <p:pull dir="r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04664" y="5429256"/>
            <a:ext cx="6102678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R="0" lvl="0" indent="36512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Верхний предел муниципального долга составит:</a:t>
            </a: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на 1 января 2019 года 0 тыс.рублей; </a:t>
            </a: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на 1 января 2020 года 0</a:t>
            </a:r>
            <a:r>
              <a:rPr kumimoji="0" lang="ru-RU" sz="2000" b="1" i="0" u="none" strike="noStrike" normalizeH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тыс.рублей;</a:t>
            </a:r>
            <a:endParaRPr kumimoji="0" lang="ru-RU" sz="2000" b="1" i="0" u="none" strike="noStrike" normalizeH="0" baseline="0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на 1 января </a:t>
            </a:r>
            <a:r>
              <a:rPr kumimoji="0" lang="ru-RU" sz="2000" b="1" i="0" u="none" strike="noStrike" normalizeH="0" baseline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2021 года 0 тыс.рублей.</a:t>
            </a:r>
            <a:endParaRPr kumimoji="0" lang="ru-RU" sz="2000" b="1" i="0" u="none" strike="noStrike" normalizeH="0" baseline="0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http://edu-gorn.ucoz.ru/foto/img_3e977ec77a42b421fe0446ae61878d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52" y="785786"/>
            <a:ext cx="3294366" cy="310375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" name="Блок-схема: данные 3"/>
          <p:cNvSpPr/>
          <p:nvPr/>
        </p:nvSpPr>
        <p:spPr>
          <a:xfrm>
            <a:off x="2214554" y="827585"/>
            <a:ext cx="4643446" cy="4173043"/>
          </a:xfrm>
          <a:prstGeom prst="flowChartInputOutput">
            <a:avLst/>
          </a:prstGeom>
          <a:solidFill>
            <a:srgbClr val="00B05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Предельный объем муниципального  долга планируется: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 2018 году в сумме 31937,3 тыс.рублей; 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 2019 году в сумме 33655,9 тыс.рублей;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 2020 году в сумме 34138,2 тыс.рублей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</a:t>
            </a: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  <p:transition spd="med" advTm="10000">
    <p:pull dir="r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54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64705" y="2483768"/>
            <a:ext cx="552305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i="1" dirty="0" smtClean="0">
              <a:latin typeface="Arial Cyr" pitchFamily="34" charset="0"/>
              <a:cs typeface="Arial Cyr" pitchFamily="34" charset="0"/>
            </a:endParaRPr>
          </a:p>
          <a:p>
            <a:endParaRPr lang="en-US" sz="4000" b="1" i="1" dirty="0" smtClean="0">
              <a:latin typeface="Arial Cyr" pitchFamily="34" charset="0"/>
              <a:cs typeface="Arial Cyr" pitchFamily="34" charset="0"/>
            </a:endParaRPr>
          </a:p>
          <a:p>
            <a:r>
              <a:rPr lang="ru-RU" sz="4000" b="1" i="1" dirty="0" smtClean="0">
                <a:latin typeface="Arial Cyr" pitchFamily="34" charset="0"/>
                <a:cs typeface="Arial Cyr" pitchFamily="34" charset="0"/>
              </a:rPr>
              <a:t>Раздел </a:t>
            </a:r>
            <a:r>
              <a:rPr lang="en-US" sz="4400" b="1" i="1" dirty="0" smtClean="0">
                <a:latin typeface="Arial Cyr" pitchFamily="34" charset="0"/>
                <a:cs typeface="Arial Cyr" pitchFamily="34" charset="0"/>
              </a:rPr>
              <a:t>III</a:t>
            </a:r>
            <a:r>
              <a:rPr lang="en-US" sz="4000" b="1" i="1" dirty="0" smtClean="0">
                <a:latin typeface="Arial Cyr" pitchFamily="34" charset="0"/>
                <a:cs typeface="Arial Cyr" pitchFamily="34" charset="0"/>
              </a:rPr>
              <a:t>.</a:t>
            </a:r>
            <a:r>
              <a:rPr lang="ru-RU" sz="4000" b="1" i="1" dirty="0" smtClean="0">
                <a:latin typeface="Arial Cyr" pitchFamily="34" charset="0"/>
                <a:cs typeface="Arial Cyr" pitchFamily="34" charset="0"/>
              </a:rPr>
              <a:t>Глоссарий</a:t>
            </a:r>
            <a:endParaRPr lang="ru-RU" sz="4000" b="1" i="1" dirty="0">
              <a:latin typeface="Arial Cyr" pitchFamily="34" charset="0"/>
              <a:cs typeface="Arial Cyr" pitchFamily="34" charset="0"/>
            </a:endParaRPr>
          </a:p>
        </p:txBody>
      </p:sp>
    </p:spTree>
  </p:cSld>
  <p:clrMapOvr>
    <a:masterClrMapping/>
  </p:clrMapOvr>
  <p:transition spd="med" advTm="10000">
    <p:pull dir="r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55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04664" y="571472"/>
            <a:ext cx="6239046" cy="7602081"/>
          </a:xfrm>
          <a:prstGeom prst="rect">
            <a:avLst/>
          </a:prstGeom>
          <a:solidFill>
            <a:srgbClr val="CCECFF"/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indent="447675" algn="just">
              <a:buFont typeface="Wingdings" pitchFamily="2" charset="2"/>
              <a:buChar char="ü"/>
            </a:pPr>
            <a:r>
              <a:rPr lang="ru-RU" b="1" u="sng" dirty="0" smtClean="0">
                <a:ln/>
                <a:solidFill>
                  <a:srgbClr val="002060"/>
                </a:solidFill>
              </a:rPr>
              <a:t>бюджет-</a:t>
            </a:r>
            <a:r>
              <a:rPr lang="ru-RU" b="1" dirty="0" smtClean="0">
                <a:ln/>
                <a:solidFill>
                  <a:srgbClr val="002060"/>
                </a:solidFill>
              </a:rPr>
              <a:t>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  </a:r>
          </a:p>
          <a:p>
            <a:pPr indent="447675" algn="just"/>
            <a:endParaRPr lang="ru-RU" b="1" i="1" u="sng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indent="447675" algn="just">
              <a:buFont typeface="Wingdings" pitchFamily="2" charset="2"/>
              <a:buChar char="ü"/>
            </a:pPr>
            <a:r>
              <a:rPr lang="ru-RU" b="1" i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Бюджетный кодекс </a:t>
            </a:r>
            <a:r>
              <a:rPr lang="ru-RU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Российской Федерации устанавливает общие принципы законодательства Российской Федерации, организации и функционирования бюджетной системы Российской Федерации, правовое положение субъектов бюджетных правоотношений, определяет основы бюджетного процесса и межбюджетных отношений в Российской Федерации, порядок исполнения судебных актов по обращению взыскания на средства бюджетов бюджетной системы Российской Федерации, основания и виды ответственности за нарушение бюджетного законодательства Российской Федерации;</a:t>
            </a:r>
            <a:endParaRPr lang="ru-RU" b="1" u="sng" dirty="0" smtClean="0">
              <a:solidFill>
                <a:srgbClr val="002060"/>
              </a:solidFill>
            </a:endParaRPr>
          </a:p>
          <a:p>
            <a:pPr indent="447675" algn="just">
              <a:buFont typeface="Wingdings" pitchFamily="2" charset="2"/>
              <a:buChar char="ü"/>
            </a:pPr>
            <a:r>
              <a:rPr lang="ru-RU" b="1" u="sng" dirty="0" smtClean="0">
                <a:solidFill>
                  <a:srgbClr val="FF0000"/>
                </a:solidFill>
              </a:rPr>
              <a:t>бюджетный процесс</a:t>
            </a:r>
            <a:r>
              <a:rPr lang="ru-RU" b="1" dirty="0" smtClean="0">
                <a:solidFill>
                  <a:srgbClr val="FF0000"/>
                </a:solidFill>
              </a:rPr>
              <a:t> 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</a:t>
            </a:r>
            <a:r>
              <a:rPr lang="ru-RU" sz="2000" b="1" dirty="0" smtClean="0">
                <a:solidFill>
                  <a:srgbClr val="FF0000"/>
                </a:solidFill>
              </a:rPr>
              <a:t>сти;</a:t>
            </a:r>
          </a:p>
          <a:p>
            <a:pPr algn="just"/>
            <a:endParaRPr lang="ru-RU" b="1" i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endParaRPr lang="ru-RU" b="1" i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endParaRPr lang="ru-RU" b="1" dirty="0">
              <a:ln/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Tm="10000">
    <p:pull dir="r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56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48680" y="323528"/>
            <a:ext cx="5904656" cy="7294305"/>
          </a:xfrm>
          <a:prstGeom prst="rect">
            <a:avLst/>
          </a:prstGeom>
          <a:solidFill>
            <a:srgbClr val="FFFFCC"/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indent="360363" algn="just">
              <a:buFont typeface="Wingdings" pitchFamily="2" charset="2"/>
              <a:buChar char="ü"/>
            </a:pPr>
            <a:r>
              <a:rPr lang="ru-RU" b="1" i="1" u="sng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главный распорядитель бюджетных средств  </a:t>
            </a:r>
            <a:r>
              <a:rPr lang="ru-RU" b="1" i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районного бюджета - орган местного самоуправления, имеющий право распределять бюджетные ассигнования и лимиты бюджетных обязательств между подведомственными распорядителями и (или) получателями бюджетных средств, например: МКУ Управление культуры по отношению к подведомственным учреждениям культуры: МБУК «</a:t>
            </a:r>
            <a:r>
              <a:rPr lang="ru-RU" b="1" i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Межпоселенческое</a:t>
            </a:r>
            <a:r>
              <a:rPr lang="ru-RU" b="1" i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объединение библиотек», МБУК«</a:t>
            </a:r>
            <a:r>
              <a:rPr lang="ru-RU" b="1" i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Межпоселенческий</a:t>
            </a:r>
            <a:r>
              <a:rPr lang="ru-RU" b="1" i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Дом культуры»; МКУК Балаганский историко-этнографический музей им </a:t>
            </a:r>
            <a:r>
              <a:rPr lang="ru-RU" b="1" i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А.С.Башинова</a:t>
            </a:r>
            <a:r>
              <a:rPr lang="ru-RU" b="1" i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МКУК дополнительного образования </a:t>
            </a:r>
            <a:r>
              <a:rPr lang="ru-RU" b="1" i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Балаганская</a:t>
            </a:r>
            <a:r>
              <a:rPr lang="ru-RU" b="1" i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детская музыкальная школа;</a:t>
            </a:r>
          </a:p>
          <a:p>
            <a:pPr indent="354013" algn="just">
              <a:buFont typeface="Wingdings" pitchFamily="2" charset="2"/>
              <a:buChar char="ü"/>
            </a:pPr>
            <a:r>
              <a:rPr lang="ru-RU" b="1" u="sng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главный администратор доходов районного бюджета </a:t>
            </a:r>
            <a:r>
              <a:rPr lang="ru-RU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определенный решением о бюджете орган местного самоуправления, орган местной администрации,  иная организация, имеющие в своем ведении администраторов доходов бюджета и (или) являющиеся администраторами доходов бюджета, например: МКУ Управление образования по отношению к детским садам района по администрированию платных услуг за присмотр и уход за детьми (родительской плате);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0848" y="7380312"/>
            <a:ext cx="334324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med" advTm="10000">
    <p:pull dir="r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42" y="642910"/>
            <a:ext cx="5809278" cy="8002191"/>
          </a:xfrm>
          <a:prstGeom prst="rect">
            <a:avLst/>
          </a:prstGeom>
          <a:solidFill>
            <a:srgbClr val="CCFFCC"/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600" b="1" i="1" u="sng" dirty="0" smtClean="0">
                <a:ln w="11430"/>
                <a:solidFill>
                  <a:srgbClr val="000099"/>
                </a:solidFill>
                <a:latin typeface="Calibri" pitchFamily="34" charset="0"/>
              </a:rPr>
              <a:t>главный администратор         </a:t>
            </a:r>
          </a:p>
          <a:p>
            <a:pPr algn="just"/>
            <a:r>
              <a:rPr lang="ru-RU" sz="1600" b="1" i="1" dirty="0" smtClean="0">
                <a:ln w="11430"/>
                <a:solidFill>
                  <a:srgbClr val="000099"/>
                </a:solidFill>
                <a:latin typeface="Calibri" pitchFamily="34" charset="0"/>
              </a:rPr>
              <a:t> источников финансирования  </a:t>
            </a:r>
          </a:p>
          <a:p>
            <a:pPr algn="just"/>
            <a:r>
              <a:rPr lang="ru-RU" sz="1600" b="1" i="1" dirty="0" smtClean="0">
                <a:ln w="11430"/>
                <a:solidFill>
                  <a:srgbClr val="000099"/>
                </a:solidFill>
                <a:latin typeface="Calibri" pitchFamily="34" charset="0"/>
              </a:rPr>
              <a:t>дефицита районного бюджета – </a:t>
            </a:r>
          </a:p>
          <a:p>
            <a:pPr algn="just"/>
            <a:r>
              <a:rPr lang="ru-RU" sz="1600" b="1" i="1" dirty="0" smtClean="0">
                <a:ln w="11430"/>
                <a:solidFill>
                  <a:srgbClr val="000099"/>
                </a:solidFill>
                <a:latin typeface="Calibri" pitchFamily="34" charset="0"/>
              </a:rPr>
              <a:t>определенный решением о </a:t>
            </a:r>
          </a:p>
          <a:p>
            <a:pPr algn="just"/>
            <a:r>
              <a:rPr lang="ru-RU" sz="1600" b="1" i="1" dirty="0" smtClean="0">
                <a:ln w="11430"/>
                <a:solidFill>
                  <a:srgbClr val="000099"/>
                </a:solidFill>
                <a:latin typeface="Calibri" pitchFamily="34" charset="0"/>
              </a:rPr>
              <a:t>бюджете орган </a:t>
            </a:r>
          </a:p>
          <a:p>
            <a:pPr algn="just"/>
            <a:r>
              <a:rPr lang="ru-RU" sz="1600" b="1" i="1" dirty="0" smtClean="0">
                <a:ln w="11430"/>
                <a:solidFill>
                  <a:srgbClr val="000099"/>
                </a:solidFill>
                <a:latin typeface="Calibri" pitchFamily="34" charset="0"/>
              </a:rPr>
              <a:t>местного самоуправления, орган </a:t>
            </a:r>
          </a:p>
          <a:p>
            <a:pPr algn="just"/>
            <a:r>
              <a:rPr lang="ru-RU" sz="1600" b="1" i="1" dirty="0" smtClean="0">
                <a:ln w="11430"/>
                <a:solidFill>
                  <a:srgbClr val="000099"/>
                </a:solidFill>
                <a:latin typeface="Calibri" pitchFamily="34" charset="0"/>
              </a:rPr>
              <a:t>местной администрации, иная </a:t>
            </a:r>
          </a:p>
          <a:p>
            <a:pPr algn="just"/>
            <a:r>
              <a:rPr lang="ru-RU" sz="1600" b="1" i="1" dirty="0" smtClean="0">
                <a:ln w="11430"/>
                <a:solidFill>
                  <a:srgbClr val="000099"/>
                </a:solidFill>
                <a:latin typeface="Calibri" pitchFamily="34" charset="0"/>
              </a:rPr>
              <a:t>организация, имеющие в своем </a:t>
            </a:r>
          </a:p>
          <a:p>
            <a:pPr algn="just"/>
            <a:r>
              <a:rPr lang="ru-RU" sz="1600" b="1" i="1" dirty="0" smtClean="0">
                <a:ln w="11430"/>
                <a:solidFill>
                  <a:srgbClr val="000099"/>
                </a:solidFill>
                <a:latin typeface="Calibri" pitchFamily="34" charset="0"/>
              </a:rPr>
              <a:t>ведении администраторов </a:t>
            </a:r>
          </a:p>
          <a:p>
            <a:pPr algn="just"/>
            <a:r>
              <a:rPr lang="ru-RU" sz="1600" b="1" i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финансирования дефицита бюджета и (или) являющиеся администраторами источников финансирования дефицита бюджета;</a:t>
            </a:r>
          </a:p>
          <a:p>
            <a:pPr indent="3671888" algn="just"/>
            <a:endParaRPr lang="ru-RU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600" b="1" u="sng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получатель бюджетных средств </a:t>
            </a:r>
            <a:r>
              <a:rPr lang="ru-RU" sz="1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- орган местного самоуправления, орган местной администрации, находящееся в ведении главного распорядителя  бюджетных средств казенное учреждение, имеющие право на принятие и (или) исполнение бюджетных обязательств от имени муниципального образования Балаганский  район за счет средств бюджета муниципального образования Балаганский район;</a:t>
            </a:r>
          </a:p>
          <a:p>
            <a:pPr algn="just">
              <a:buFont typeface="Wingdings" pitchFamily="2" charset="2"/>
              <a:buChar char="ü"/>
            </a:pPr>
            <a:endParaRPr lang="ru-RU" sz="1600" b="1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600" b="1" i="1" u="sng" dirty="0" smtClean="0">
                <a:solidFill>
                  <a:srgbClr val="000099"/>
                </a:solidFill>
                <a:latin typeface="Calibri" pitchFamily="34" charset="0"/>
              </a:rPr>
              <a:t>доходы бюджета</a:t>
            </a:r>
            <a:r>
              <a:rPr lang="ru-RU" sz="1600" b="1" i="1" dirty="0" smtClean="0">
                <a:solidFill>
                  <a:srgbClr val="000099"/>
                </a:solidFill>
                <a:latin typeface="Calibri" pitchFamily="34" charset="0"/>
              </a:rPr>
              <a:t> - поступающие в бюджет денежные средства;</a:t>
            </a:r>
          </a:p>
          <a:p>
            <a:pPr indent="179388" algn="just">
              <a:buFont typeface="Wingdings" pitchFamily="2" charset="2"/>
              <a:buChar char="ü"/>
            </a:pPr>
            <a:r>
              <a:rPr lang="ru-RU" sz="1600" b="1" i="1" u="sng" dirty="0" smtClean="0">
                <a:solidFill>
                  <a:srgbClr val="000099"/>
                </a:solidFill>
                <a:latin typeface="Calibri" pitchFamily="34" charset="0"/>
              </a:rPr>
              <a:t>расходы бюджета</a:t>
            </a:r>
            <a:r>
              <a:rPr lang="ru-RU" sz="1600" b="1" i="1" dirty="0" smtClean="0">
                <a:solidFill>
                  <a:srgbClr val="000099"/>
                </a:solidFill>
                <a:latin typeface="Calibri" pitchFamily="34" charset="0"/>
              </a:rPr>
              <a:t> - выплачиваемые из бюджета денежные средств;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 i="1" u="sng" dirty="0" smtClean="0">
                <a:solidFill>
                  <a:srgbClr val="000099"/>
                </a:solidFill>
                <a:latin typeface="Calibri" pitchFamily="34" charset="0"/>
              </a:rPr>
              <a:t>дефицит бюджета</a:t>
            </a:r>
            <a:r>
              <a:rPr lang="ru-RU" sz="1600" b="1" i="1" dirty="0" smtClean="0">
                <a:solidFill>
                  <a:srgbClr val="000099"/>
                </a:solidFill>
                <a:latin typeface="Calibri" pitchFamily="34" charset="0"/>
              </a:rPr>
              <a:t> - превышение расходов бюджета над его доходами;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 i="1" u="sng" dirty="0" smtClean="0">
                <a:solidFill>
                  <a:srgbClr val="000099"/>
                </a:solidFill>
                <a:latin typeface="Calibri" pitchFamily="34" charset="0"/>
              </a:rPr>
              <a:t>профицит бюджета</a:t>
            </a:r>
            <a:r>
              <a:rPr lang="ru-RU" sz="1600" b="1" i="1" dirty="0" smtClean="0">
                <a:solidFill>
                  <a:srgbClr val="000099"/>
                </a:solidFill>
                <a:latin typeface="Calibri" pitchFamily="34" charset="0"/>
              </a:rPr>
              <a:t> - превышение доходов бюджета над его расходами;</a:t>
            </a:r>
          </a:p>
          <a:p>
            <a:pPr algn="just">
              <a:buFont typeface="Wingdings" pitchFamily="2" charset="2"/>
              <a:buChar char="ü"/>
            </a:pPr>
            <a:endParaRPr lang="ru-RU" sz="1600" b="1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57</a:t>
            </a:fld>
            <a:endParaRPr lang="ru-RU"/>
          </a:p>
        </p:txBody>
      </p:sp>
      <p:pic>
        <p:nvPicPr>
          <p:cNvPr id="4" name="Picture 2" descr="http://admnvrsk.ru/media/images/2015/10/20/8548/kr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2" y="285720"/>
            <a:ext cx="2643206" cy="235745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 advTm="10000">
    <p:pull dir="rd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58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42" y="395538"/>
            <a:ext cx="5925910" cy="8740854"/>
          </a:xfrm>
          <a:prstGeom prst="rect">
            <a:avLst/>
          </a:prstGeom>
          <a:solidFill>
            <a:srgbClr val="FFFFCC"/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indent="449263" algn="just">
              <a:buFont typeface="Wingdings" pitchFamily="2" charset="2"/>
              <a:buChar char="ü"/>
            </a:pPr>
            <a:r>
              <a:rPr lang="ru-RU" b="1" u="sng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казенное учреждение </a:t>
            </a:r>
            <a:r>
              <a:rPr lang="ru-RU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- муниципальное учреждение, осуществляющее оказание муниципальных услуг, выполнение работ и (или) исполнение муниципальных функций в целях обеспечения реализации предусмотренных законодательством Российской Федерации полномочий органов  местного самоуправления, финансовое обеспечение деятельности которого осуществляется за счет средств районного бюджета на основании бюджетной сметы, например: детские сады, музыкальная школа;</a:t>
            </a:r>
          </a:p>
          <a:p>
            <a:pPr indent="449263" algn="just">
              <a:buFont typeface="Wingdings" pitchFamily="2" charset="2"/>
              <a:buChar char="ü"/>
            </a:pPr>
            <a:endParaRPr lang="ru-RU" b="1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  <a:p>
            <a:pPr lvl="0" indent="354013" algn="just">
              <a:buFont typeface="Wingdings" pitchFamily="2" charset="2"/>
              <a:buChar char="ü"/>
              <a:defRPr/>
            </a:pPr>
            <a:r>
              <a:rPr lang="ru-RU" sz="16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межбюджетные трансферты, предоставляемые на безвозмездной и безвозвратной основе без установления направлений их использования;</a:t>
            </a:r>
          </a:p>
          <a:p>
            <a:pPr lvl="0" indent="354013" algn="just">
              <a:buFont typeface="Wingdings" pitchFamily="2" charset="2"/>
              <a:buChar char="ü"/>
              <a:defRPr/>
            </a:pPr>
            <a:endParaRPr lang="ru-RU" sz="16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indent="354013" algn="just">
              <a:buFont typeface="Wingdings" pitchFamily="2" charset="2"/>
              <a:buChar char="ü"/>
              <a:defRPr/>
            </a:pPr>
            <a:r>
              <a:rPr lang="ru-RU" sz="11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субсидии -</a:t>
            </a:r>
            <a:r>
              <a:rPr lang="ru-RU" sz="11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это  бюджетные средства, предоставляемые бюджету другого уровня бюджетной системы Российской Федерации, на условиях долевого финансирования целевых расходов (например: из областного бюджета бюджету муниципального района или бюджету поселения для проведения расходов по капитальному ремонту котельных школ и детских садов, организацию отдыха детей в каникулярное время и на другие целевые расходы районного бюджета);</a:t>
            </a:r>
            <a:endParaRPr lang="ru-RU" sz="1100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indent="354013" algn="just">
              <a:buFont typeface="Wingdings" pitchFamily="2" charset="2"/>
              <a:buChar char="ü"/>
              <a:defRPr/>
            </a:pPr>
            <a:endParaRPr lang="ru-RU" sz="1600" b="1" i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indent="354013" algn="just">
              <a:buFont typeface="Wingdings" pitchFamily="2" charset="2"/>
              <a:buChar char="ü"/>
              <a:defRPr/>
            </a:pPr>
            <a:r>
              <a:rPr lang="ru-RU" sz="16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субвенции</a:t>
            </a:r>
            <a:r>
              <a:rPr lang="ru-RU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- трансферты, предоставляемые  местному бюджету в целях финансового обеспечения расходных обязательств муниципальных образований, возникающих при выполнении государственных полномочий  субъекта Российской Федерации, переданных для осуществления органам местного самоуправления (например: на выплату субсидий населению по жилищно-коммунальным услугам, заработную плату  в школах и детских садах муниципального района и других).  </a:t>
            </a:r>
          </a:p>
          <a:p>
            <a:pPr algn="just"/>
            <a:endParaRPr lang="ru-RU" sz="1400" b="1" i="1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endParaRPr lang="ru-RU" sz="1400" b="1" i="1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just"/>
            <a:endParaRPr lang="ru-RU" sz="1400" b="1" i="1" dirty="0" smtClean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10000">
    <p:pull dir="rd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000768" y="8429652"/>
            <a:ext cx="571500" cy="325967"/>
          </a:xfrm>
        </p:spPr>
        <p:txBody>
          <a:bodyPr/>
          <a:lstStyle/>
          <a:p>
            <a:fld id="{55E6FC7B-EE36-47FF-94DB-C92BBF139E1E}" type="slidenum">
              <a:rPr lang="ru-RU" smtClean="0"/>
              <a:pPr/>
              <a:t>59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90" y="142844"/>
            <a:ext cx="6429420" cy="9001156"/>
          </a:xfrm>
          <a:prstGeom prst="rect">
            <a:avLst/>
          </a:prstGeom>
          <a:solidFill>
            <a:srgbClr val="FFFFFF"/>
          </a:solidFill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algn="just">
              <a:buFont typeface="Wingdings" pitchFamily="2" charset="2"/>
              <a:buChar char="ü"/>
            </a:pPr>
            <a:r>
              <a:rPr lang="ru-RU" b="1" i="1" u="sng" dirty="0" smtClean="0"/>
              <a:t>текущий финансовый год</a:t>
            </a:r>
            <a:r>
              <a:rPr lang="ru-RU" b="1" i="1" dirty="0" smtClean="0"/>
              <a:t> - 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период);</a:t>
            </a:r>
          </a:p>
          <a:p>
            <a:pPr algn="just">
              <a:buFont typeface="Wingdings" pitchFamily="2" charset="2"/>
              <a:buChar char="ü"/>
            </a:pPr>
            <a:endParaRPr lang="ru-RU" b="1" i="1" dirty="0" smtClean="0"/>
          </a:p>
          <a:p>
            <a:pPr algn="just">
              <a:buFont typeface="Wingdings" pitchFamily="2" charset="2"/>
              <a:buChar char="ü"/>
            </a:pPr>
            <a:r>
              <a:rPr lang="ru-RU" b="1" u="sng" dirty="0" smtClean="0"/>
              <a:t>очередной финансовый год</a:t>
            </a:r>
            <a:r>
              <a:rPr lang="ru-RU" b="1" dirty="0" smtClean="0"/>
              <a:t> - год, следующий за текущим финансовым годом;</a:t>
            </a:r>
          </a:p>
          <a:p>
            <a:pPr algn="just">
              <a:buFont typeface="Wingdings" pitchFamily="2" charset="2"/>
              <a:buChar char="ü"/>
            </a:pPr>
            <a:endParaRPr lang="ru-RU" b="1" dirty="0" smtClean="0"/>
          </a:p>
          <a:p>
            <a:pPr algn="just">
              <a:buFont typeface="Wingdings" pitchFamily="2" charset="2"/>
              <a:buChar char="ü"/>
            </a:pPr>
            <a:r>
              <a:rPr lang="ru-RU" b="1" i="1" u="sng" dirty="0" smtClean="0"/>
              <a:t>плановый период</a:t>
            </a:r>
            <a:r>
              <a:rPr lang="ru-RU" b="1" i="1" dirty="0" smtClean="0"/>
              <a:t> - два финансовых года, следующие за очередным финансовым годом;</a:t>
            </a:r>
          </a:p>
          <a:p>
            <a:pPr algn="just">
              <a:buFont typeface="Wingdings" pitchFamily="2" charset="2"/>
              <a:buChar char="ü"/>
            </a:pPr>
            <a:endParaRPr lang="ru-RU" b="1" i="1" dirty="0" smtClean="0"/>
          </a:p>
          <a:p>
            <a:pPr algn="just">
              <a:buFont typeface="Wingdings" pitchFamily="2" charset="2"/>
              <a:buChar char="ü"/>
            </a:pPr>
            <a:r>
              <a:rPr lang="ru-RU" b="1" u="sng" dirty="0" smtClean="0"/>
              <a:t>отчетный финансовый год</a:t>
            </a:r>
            <a:r>
              <a:rPr lang="ru-RU" b="1" dirty="0" smtClean="0"/>
              <a:t> - год, предшествующий текущему финансовому году;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b="1" i="1" u="sng" dirty="0" smtClean="0"/>
              <a:t>лимит бюджетных обязательств</a:t>
            </a:r>
            <a:r>
              <a:rPr lang="ru-RU" sz="1600" b="1" i="1" dirty="0" smtClean="0"/>
              <a:t> - объем прав в денежном выражении на принятие казенным учреждением бюджетных обязательств и (или) их исполнение в текущем финансовом году (текущем финансовом году и плановом периоде); </a:t>
            </a:r>
          </a:p>
          <a:p>
            <a:pPr algn="just">
              <a:buFont typeface="Wingdings" pitchFamily="2" charset="2"/>
              <a:buChar char="ü"/>
            </a:pPr>
            <a:endParaRPr lang="ru-RU" b="1" u="sng" dirty="0" smtClean="0"/>
          </a:p>
          <a:p>
            <a:pPr algn="just">
              <a:buFont typeface="Wingdings" pitchFamily="2" charset="2"/>
              <a:buChar char="ü"/>
            </a:pPr>
            <a:r>
              <a:rPr lang="ru-RU" sz="1600" b="1" u="sng" dirty="0" smtClean="0"/>
              <a:t>бюджетный кредит</a:t>
            </a:r>
            <a:r>
              <a:rPr lang="ru-RU" sz="1600" b="1" dirty="0" smtClean="0"/>
              <a:t> -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 (например: из бюджета муниципального района бюджету поселения).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Picture 2" descr="https://ic.pics.livejournal.com/psychology_info/77410417/3871/3871_9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808" y="7812360"/>
            <a:ext cx="2944918" cy="119050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 advTm="10000"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20688" y="5500694"/>
            <a:ext cx="6076601" cy="1754326"/>
          </a:xfrm>
          <a:prstGeom prst="rect">
            <a:avLst/>
          </a:prstGeom>
          <a:solidFill>
            <a:srgbClr val="CCECFF"/>
          </a:solidFill>
          <a:ln w="76200">
            <a:solidFill>
              <a:srgbClr val="D8C8B0"/>
            </a:solidFill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indent="539750" algn="just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 севере район </a:t>
            </a:r>
            <a:r>
              <a:rPr lang="ru-RU" dirty="0">
                <a:latin typeface="Arial" pitchFamily="34" charset="0"/>
                <a:cs typeface="Arial" pitchFamily="34" charset="0"/>
              </a:rPr>
              <a:t>граничит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с Братским районом, на западе с Куйтунским и Зиминским районами, на юге с Нукутским районом, на востоке по водной границе Братского водохранилища с Усть-Удинским районом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indent="539750" algn="just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Площадь </a:t>
            </a:r>
            <a:r>
              <a:rPr lang="ru-RU" dirty="0">
                <a:latin typeface="Arial" pitchFamily="34" charset="0"/>
                <a:cs typeface="Arial" pitchFamily="34" charset="0"/>
              </a:rPr>
              <a:t>района составляет 634,7 тыс. га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649" y="7524328"/>
            <a:ext cx="6120680" cy="1477328"/>
          </a:xfrm>
          <a:prstGeom prst="rect">
            <a:avLst/>
          </a:prstGeom>
          <a:solidFill>
            <a:srgbClr val="CCECFF"/>
          </a:solidFill>
          <a:ln>
            <a:solidFill>
              <a:srgbClr val="CCFFCC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539750" algn="just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 1962 г. во время заполнения Братского 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водохранилища большая часть земель была затоплена, Балаганский район был ликвидирован, 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 его территория передана в Усть-Удинский район. </a:t>
            </a:r>
          </a:p>
          <a:p>
            <a:pPr indent="539750" algn="just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Воссоздан Балаганский район в 1989 году.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80" y="571472"/>
            <a:ext cx="5715040" cy="4572032"/>
          </a:xfrm>
          <a:prstGeom prst="rect">
            <a:avLst/>
          </a:prstGeom>
          <a:noFill/>
          <a:ln w="76200">
            <a:solidFill>
              <a:srgbClr val="D8C8B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 advTm="10000">
    <p:pull dir="rd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60</a:t>
            </a:fld>
            <a:endParaRPr lang="ru-RU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71480" y="785794"/>
            <a:ext cx="5929354" cy="5857908"/>
          </a:xfrm>
          <a:prstGeom prst="round2DiagRect">
            <a:avLst/>
          </a:prstGeom>
          <a:solidFill>
            <a:srgbClr val="CCFF66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Подготовлено финансовым управлением </a:t>
            </a:r>
            <a:endParaRPr lang="en-US" sz="24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Балаганского района</a:t>
            </a:r>
          </a:p>
          <a:p>
            <a:pPr algn="ctr"/>
            <a:endParaRPr lang="ru-RU" sz="24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666391, Иркутская область, </a:t>
            </a:r>
            <a:endParaRPr lang="en-US" sz="24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п.Балаганск, ул.Ангарская, 91</a:t>
            </a:r>
          </a:p>
          <a:p>
            <a:pPr algn="ctr"/>
            <a:endParaRPr lang="ru-RU" sz="24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Тел. (39548)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50-7-37</a:t>
            </a:r>
          </a:p>
          <a:p>
            <a:pPr algn="ctr"/>
            <a:endParaRPr lang="ru-RU" sz="24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Тел./факс (39548)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50-5-66</a:t>
            </a:r>
          </a:p>
          <a:p>
            <a:pPr algn="ctr"/>
            <a:endParaRPr lang="ru-RU" sz="2400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Электронный адрес: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</a:t>
            </a:r>
            <a:r>
              <a:rPr lang="ru-RU" sz="2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US" sz="2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en-US" sz="2400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qfu.ru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22" y="3500430"/>
            <a:ext cx="7858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70" y="4572000"/>
            <a:ext cx="785818" cy="75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0000"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2226" name="Picture 2" descr="http://irkipedia.ru/sites/default/files/77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696" y="251520"/>
            <a:ext cx="792088" cy="10081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8840" y="323530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Герб Балаганского района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648" y="1331640"/>
            <a:ext cx="5616624" cy="7263527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 defTabSz="792000"/>
            <a:endParaRPr lang="ru-RU" sz="1600" b="1" u="sng" dirty="0" smtClean="0">
              <a:solidFill>
                <a:srgbClr val="002060"/>
              </a:solidFill>
            </a:endParaRPr>
          </a:p>
          <a:p>
            <a:pPr algn="ctr" defTabSz="792000"/>
            <a:r>
              <a:rPr lang="ru-RU" b="1" u="sng" dirty="0" smtClean="0">
                <a:solidFill>
                  <a:srgbClr val="002060"/>
                </a:solidFill>
              </a:rPr>
              <a:t>Административное деление </a:t>
            </a:r>
          </a:p>
          <a:p>
            <a:pPr algn="ctr" defTabSz="792000"/>
            <a:r>
              <a:rPr lang="ru-RU" b="1" u="sng" dirty="0" smtClean="0">
                <a:solidFill>
                  <a:srgbClr val="002060"/>
                </a:solidFill>
              </a:rPr>
              <a:t>муниципального образования Балаганский район</a:t>
            </a:r>
          </a:p>
          <a:p>
            <a:pPr indent="457200" defTabSz="792000"/>
            <a:r>
              <a:rPr lang="ru-RU" b="1" dirty="0" smtClean="0">
                <a:solidFill>
                  <a:srgbClr val="002060"/>
                </a:solidFill>
              </a:rPr>
              <a:t>В состав  муниципального образования Балаганский район  входят территории  семи  муниципальных образований, в том числе одного </a:t>
            </a:r>
            <a:r>
              <a:rPr lang="ru-RU" b="1" smtClean="0">
                <a:solidFill>
                  <a:srgbClr val="002060"/>
                </a:solidFill>
              </a:rPr>
              <a:t>городского поселения </a:t>
            </a:r>
            <a:r>
              <a:rPr lang="ru-RU" b="1" dirty="0" smtClean="0">
                <a:solidFill>
                  <a:srgbClr val="002060"/>
                </a:solidFill>
              </a:rPr>
              <a:t>и шести сельских поселений:</a:t>
            </a:r>
          </a:p>
          <a:p>
            <a:pPr marL="457200" defTabSz="79200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Балаганское муниципальное образование  - городское поселение;</a:t>
            </a:r>
          </a:p>
          <a:p>
            <a:pPr defTabSz="792000"/>
            <a:r>
              <a:rPr lang="ru-RU" b="1" dirty="0" smtClean="0">
                <a:solidFill>
                  <a:srgbClr val="002060"/>
                </a:solidFill>
              </a:rPr>
              <a:t>сельские поселения:</a:t>
            </a:r>
          </a:p>
          <a:p>
            <a:pPr marL="457200" defTabSz="79200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Биритское муниципальное образование;</a:t>
            </a:r>
          </a:p>
          <a:p>
            <a:pPr marL="457200" defTabSz="79200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Заславское муниципальное образование;</a:t>
            </a:r>
          </a:p>
          <a:p>
            <a:pPr marL="457200" defTabSz="79200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Коноваловское муниципальное образование;</a:t>
            </a:r>
          </a:p>
          <a:p>
            <a:pPr marL="457200" defTabSz="79200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Кумарейское муниципальное образование;</a:t>
            </a:r>
          </a:p>
          <a:p>
            <a:pPr marL="457200" defTabSz="79200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Тарнопольское муниципальное образование;</a:t>
            </a:r>
          </a:p>
          <a:p>
            <a:pPr marL="457200" defTabSz="79200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Шарагайское муниципальное образование.</a:t>
            </a:r>
          </a:p>
          <a:p>
            <a:pPr defTabSz="792000"/>
            <a:endParaRPr lang="ru-RU" b="1" dirty="0" smtClean="0"/>
          </a:p>
          <a:p>
            <a:pPr defTabSz="792000"/>
            <a:endParaRPr lang="ru-RU" dirty="0" smtClean="0"/>
          </a:p>
          <a:p>
            <a:pPr defTabSz="792000"/>
            <a:endParaRPr lang="ru-RU" dirty="0" smtClean="0"/>
          </a:p>
          <a:p>
            <a:pPr defTabSz="792000"/>
            <a:endParaRPr lang="ru-RU" dirty="0"/>
          </a:p>
        </p:txBody>
      </p:sp>
      <p:pic>
        <p:nvPicPr>
          <p:cNvPr id="1026" name="Picture 2" descr="J:\общий доступ\нга сайт от архитектуры\К1артаМО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7152" y="4716016"/>
            <a:ext cx="2060848" cy="371477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 advTm="10000"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7166" y="500034"/>
            <a:ext cx="6072230" cy="6016182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defTabSz="792000"/>
            <a:r>
              <a:rPr lang="ru-RU" sz="2400" b="1" dirty="0" smtClean="0">
                <a:solidFill>
                  <a:srgbClr val="002060"/>
                </a:solidFill>
              </a:rPr>
              <a:t>На территории Балаганского района расположено 13 населенных пунктов:</a:t>
            </a:r>
          </a:p>
          <a:p>
            <a:pPr marL="457200" defTabSz="7920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поселок городского типа Балаганск;</a:t>
            </a:r>
          </a:p>
          <a:p>
            <a:pPr marL="457200" defTabSz="7920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село Бирит;</a:t>
            </a:r>
          </a:p>
          <a:p>
            <a:pPr marL="457200" defTabSz="7920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деревня Одиса;</a:t>
            </a:r>
          </a:p>
          <a:p>
            <a:pPr marL="457200" defTabSz="7920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деревня Заславская;</a:t>
            </a:r>
          </a:p>
          <a:p>
            <a:pPr marL="457200" defTabSz="7920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деревня Тарасовск;</a:t>
            </a:r>
          </a:p>
          <a:p>
            <a:pPr marL="457200" defTabSz="7920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поселок Приморский;</a:t>
            </a:r>
          </a:p>
          <a:p>
            <a:pPr marL="457200" defTabSz="7920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село Коновалово;</a:t>
            </a:r>
          </a:p>
          <a:p>
            <a:pPr marL="457200" defTabSz="7920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деревня Ташлыкова;</a:t>
            </a:r>
          </a:p>
          <a:p>
            <a:pPr marL="457200" defTabSz="7920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село Кумарейка;</a:t>
            </a:r>
          </a:p>
          <a:p>
            <a:pPr marL="457200" defTabSz="7920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село Тарнополь;</a:t>
            </a:r>
          </a:p>
          <a:p>
            <a:pPr marL="457200" defTabSz="7920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деревня Анучинск;</a:t>
            </a:r>
          </a:p>
          <a:p>
            <a:pPr marL="457200" defTabSz="7920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деревня Метляева;</a:t>
            </a:r>
          </a:p>
          <a:p>
            <a:pPr marL="457200" defTabSz="792000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</a:rPr>
              <a:t>село </a:t>
            </a:r>
            <a:r>
              <a:rPr lang="ru-RU" sz="2400" b="1" dirty="0" err="1" smtClean="0">
                <a:solidFill>
                  <a:srgbClr val="002060"/>
                </a:solidFill>
              </a:rPr>
              <a:t>Шарагай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Рисунок 3" descr="https://static.irk.ru/media/img/site/gallery/204/eeb2e2e2-57df-4597-ba2d-20733f2f9797_jpg_300x200_q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9080" y="3857620"/>
            <a:ext cx="2494630" cy="1868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pic.rutube.ru/video/7a/cc/7accea5f47c24377081045d20b9019d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4581">
            <a:off x="4319923" y="5550802"/>
            <a:ext cx="2418622" cy="161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trest.org/uploads/2017-05/1493827442_V-Balaganskom-raiyone-Irkutskoiy-o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6872" y="6444208"/>
            <a:ext cx="214787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s9.stc.all.kpcdn.net/share/i/12/5312488/inx960x6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04" y="7000893"/>
            <a:ext cx="235745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photo.foto-planeta.com/view/2/5/0/balagansk-2504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504" y="7000892"/>
            <a:ext cx="2357454" cy="1947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0000"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FC7B-EE36-47FF-94DB-C92BBF139E1E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0649" y="323530"/>
            <a:ext cx="6336704" cy="493981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357188"/>
            <a:r>
              <a:rPr lang="ru-RU" sz="2100" b="1" u="sng" dirty="0" smtClean="0">
                <a:solidFill>
                  <a:schemeClr val="bg1"/>
                </a:solidFill>
                <a:latin typeface="Calibri" pitchFamily="34" charset="0"/>
              </a:rPr>
              <a:t>Численность постоянного населения  Балаганского района составляла:</a:t>
            </a:r>
          </a:p>
          <a:p>
            <a:pPr indent="357188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на 01.01.2015г.  8664 человек,  в том числе городское население 3885 человек или  44,8 %, сельское население 4779 человек или  55,2 %;</a:t>
            </a:r>
          </a:p>
          <a:p>
            <a:pPr indent="357188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на 01.01.2016г.  8690 человек, в том числе городское население 3949 человек или  45,5 %, сельское население 4741 человек или  54,5 %;</a:t>
            </a:r>
          </a:p>
          <a:p>
            <a:pPr indent="357188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на 01.01.2017г.  8608 человек, в том числе городское  население 3909  человек или  45,4 %, сельское население 4699 человек или  54,6 % , в том числе</a:t>
            </a:r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:</a:t>
            </a:r>
          </a:p>
          <a:p>
            <a:pPr indent="357188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Биритское сельское поселение  528 человек;</a:t>
            </a:r>
          </a:p>
          <a:p>
            <a:pPr indent="357188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Заславское сельское поселение  936 человек;</a:t>
            </a:r>
          </a:p>
          <a:p>
            <a:pPr indent="357188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Коноваловское сельское поселение  900 человек;</a:t>
            </a:r>
          </a:p>
          <a:p>
            <a:pPr indent="357188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Кумарейское сельское поселение  991 человек;</a:t>
            </a:r>
          </a:p>
          <a:p>
            <a:pPr indent="357188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Тарнопольское сельское поселение  822 человека;</a:t>
            </a:r>
          </a:p>
          <a:p>
            <a:pPr indent="357188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Шарагайское сельское поселение  522 человека</a:t>
            </a:r>
            <a:r>
              <a:rPr lang="ru-RU" sz="2100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 rot="176426">
            <a:off x="3532744" y="5391737"/>
            <a:ext cx="2880320" cy="17543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В районе проживают представители многих народов: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русские, буряты, чуваши,  украинцы, татары, мордва,  белорусы.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688" y="5364088"/>
            <a:ext cx="876300" cy="180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4786" y="5364088"/>
            <a:ext cx="1971675" cy="180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chnk.ru/news/48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61108">
            <a:off x="1038681" y="6730688"/>
            <a:ext cx="2974517" cy="218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ransition spd="med" advTm="10000">
    <p:pull dir="r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7">
      <a:dk1>
        <a:sysClr val="windowText" lastClr="000000"/>
      </a:dk1>
      <a:lt1>
        <a:sysClr val="window" lastClr="FFFFFF"/>
      </a:lt1>
      <a:dk2>
        <a:srgbClr val="B23A7D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FFF00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3389</TotalTime>
  <Words>4824</Words>
  <Application>Microsoft Office PowerPoint</Application>
  <PresentationFormat>Экран (4:3)</PresentationFormat>
  <Paragraphs>999</Paragraphs>
  <Slides>60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Трек</vt:lpstr>
      <vt:lpstr>Бюджет муниципального образования  Балаганский район  на 2018 год и  на плановый период  2019 и 2020 годов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муниципального образования  Балаганский район  на 2018 год и на плановый период  2019 и 2020 годов</dc:title>
  <dc:creator>Владимир</dc:creator>
  <cp:lastModifiedBy>User</cp:lastModifiedBy>
  <cp:revision>390</cp:revision>
  <dcterms:created xsi:type="dcterms:W3CDTF">2017-12-23T16:38:56Z</dcterms:created>
  <dcterms:modified xsi:type="dcterms:W3CDTF">2018-06-08T00:52:27Z</dcterms:modified>
</cp:coreProperties>
</file>